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cseyzsuzsa@sulid.hu" initials="r" lastIdx="2" clrIdx="0">
    <p:extLst>
      <p:ext uri="{19B8F6BF-5375-455C-9EA6-DF929625EA0E}">
        <p15:presenceInfo xmlns:p15="http://schemas.microsoft.com/office/powerpoint/2012/main" userId="S::recseyzsuzsa@sulid.hu::cecaf8b6-9a07-431e-8222-f5598d2bf1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hu-HU" dirty="0"/>
              <a:t>Konvergenciasebesség</a:t>
            </a:r>
            <a:r>
              <a:rPr lang="hu-HU" baseline="0" dirty="0"/>
              <a:t> csak az a0 b0 változtatásával</a:t>
            </a:r>
          </a:p>
        </c:rich>
      </c:tx>
      <c:layout>
        <c:manualLayout>
          <c:xMode val="edge"/>
          <c:yMode val="edge"/>
          <c:x val="0.11264404976975545"/>
          <c:y val="4.57559641878516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3.8558682981320501E-2"/>
          <c:y val="0.37246635855782645"/>
          <c:w val="0.92682883206369793"/>
          <c:h val="0.35289817796788275"/>
        </c:manualLayout>
      </c:layout>
      <c:lineChart>
        <c:grouping val="standar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a0/b0 = 1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Munka1!$A$2:$A$6</c:f>
              <c:strCache>
                <c:ptCount val="5"/>
                <c:pt idx="0">
                  <c:v>1. lépés</c:v>
                </c:pt>
                <c:pt idx="1">
                  <c:v>2. lépés</c:v>
                </c:pt>
                <c:pt idx="2">
                  <c:v>3. lépés</c:v>
                </c:pt>
                <c:pt idx="3">
                  <c:v>4. lépés</c:v>
                </c:pt>
                <c:pt idx="4">
                  <c:v>5.lépés</c:v>
                </c:pt>
              </c:strCache>
            </c:strRef>
          </c:cat>
          <c:val>
            <c:numRef>
              <c:f>Munka1!$B$2:$B$6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7A7-4631-8BA8-3506E15818B9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a0/b0 = 1.4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Munka1!$A$2:$A$6</c:f>
              <c:strCache>
                <c:ptCount val="5"/>
                <c:pt idx="0">
                  <c:v>1. lépés</c:v>
                </c:pt>
                <c:pt idx="1">
                  <c:v>2. lépés</c:v>
                </c:pt>
                <c:pt idx="2">
                  <c:v>3. lépés</c:v>
                </c:pt>
                <c:pt idx="3">
                  <c:v>4. lépés</c:v>
                </c:pt>
                <c:pt idx="4">
                  <c:v>5.lépés</c:v>
                </c:pt>
              </c:strCache>
            </c:strRef>
          </c:cat>
          <c:val>
            <c:numRef>
              <c:f>Munka1!$C$2:$C$6</c:f>
              <c:numCache>
                <c:formatCode>General</c:formatCode>
                <c:ptCount val="5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7A7-4631-8BA8-3506E15818B9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a0/b0 = 1.4142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Munka1!$A$2:$A$6</c:f>
              <c:strCache>
                <c:ptCount val="5"/>
                <c:pt idx="0">
                  <c:v>1. lépés</c:v>
                </c:pt>
                <c:pt idx="1">
                  <c:v>2. lépés</c:v>
                </c:pt>
                <c:pt idx="2">
                  <c:v>3. lépés</c:v>
                </c:pt>
                <c:pt idx="3">
                  <c:v>4. lépés</c:v>
                </c:pt>
                <c:pt idx="4">
                  <c:v>5.lépés</c:v>
                </c:pt>
              </c:strCache>
            </c:strRef>
          </c:cat>
          <c:val>
            <c:numRef>
              <c:f>Munka1!$D$2:$D$6</c:f>
              <c:numCache>
                <c:formatCode>General</c:formatCode>
                <c:ptCount val="5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7</c:v>
                </c:pt>
                <c:pt idx="4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7A7-4631-8BA8-3506E1581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1898544"/>
        <c:axId val="156282800"/>
      </c:lineChart>
      <c:catAx>
        <c:axId val="151898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56282800"/>
        <c:crosses val="autoZero"/>
        <c:auto val="1"/>
        <c:lblAlgn val="ctr"/>
        <c:lblOffset val="100"/>
        <c:noMultiLvlLbl val="0"/>
      </c:catAx>
      <c:valAx>
        <c:axId val="156282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dirty="0"/>
                  <a:t>Tizedesjegy</a:t>
                </a:r>
                <a:r>
                  <a:rPr lang="hu-HU" baseline="0" dirty="0"/>
                  <a:t> pontosság</a:t>
                </a:r>
              </a:p>
            </c:rich>
          </c:tx>
          <c:layout>
            <c:manualLayout>
              <c:xMode val="edge"/>
              <c:yMode val="edge"/>
              <c:x val="6.2735128980904192E-2"/>
              <c:y val="0.2504504540568886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51898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hu-HU" dirty="0"/>
              <a:t>Konvergenciasebesség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Q=1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Munka1!$A$2:$A$21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cat>
          <c:val>
            <c:numRef>
              <c:f>Munka1!$B$2:$B$21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5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10</c:v>
                </c:pt>
                <c:pt idx="13">
                  <c:v>11</c:v>
                </c:pt>
                <c:pt idx="14">
                  <c:v>12</c:v>
                </c:pt>
                <c:pt idx="15">
                  <c:v>12</c:v>
                </c:pt>
                <c:pt idx="16">
                  <c:v>13</c:v>
                </c:pt>
                <c:pt idx="17">
                  <c:v>14</c:v>
                </c:pt>
                <c:pt idx="18">
                  <c:v>15</c:v>
                </c:pt>
                <c:pt idx="19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70E-4156-960E-240969233AA8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Q=1.4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Munka1!$A$2:$A$21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cat>
          <c:val>
            <c:numRef>
              <c:f>Munka1!$C$2:$C$21</c:f>
              <c:numCache>
                <c:formatCode>General</c:formatCode>
                <c:ptCount val="20"/>
                <c:pt idx="0">
                  <c:v>3</c:v>
                </c:pt>
                <c:pt idx="1">
                  <c:v>5</c:v>
                </c:pt>
                <c:pt idx="2">
                  <c:v>7</c:v>
                </c:pt>
                <c:pt idx="3">
                  <c:v>10</c:v>
                </c:pt>
                <c:pt idx="4">
                  <c:v>12</c:v>
                </c:pt>
                <c:pt idx="5">
                  <c:v>14</c:v>
                </c:pt>
                <c:pt idx="6">
                  <c:v>17</c:v>
                </c:pt>
                <c:pt idx="7">
                  <c:v>19</c:v>
                </c:pt>
                <c:pt idx="8">
                  <c:v>21</c:v>
                </c:pt>
                <c:pt idx="9">
                  <c:v>24</c:v>
                </c:pt>
                <c:pt idx="10">
                  <c:v>26</c:v>
                </c:pt>
                <c:pt idx="11">
                  <c:v>28</c:v>
                </c:pt>
                <c:pt idx="12">
                  <c:v>29</c:v>
                </c:pt>
                <c:pt idx="13">
                  <c:v>33</c:v>
                </c:pt>
                <c:pt idx="14">
                  <c:v>35</c:v>
                </c:pt>
                <c:pt idx="15">
                  <c:v>37</c:v>
                </c:pt>
                <c:pt idx="16">
                  <c:v>38</c:v>
                </c:pt>
                <c:pt idx="17">
                  <c:v>41</c:v>
                </c:pt>
                <c:pt idx="18">
                  <c:v>44</c:v>
                </c:pt>
                <c:pt idx="19">
                  <c:v>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70E-4156-960E-240969233AA8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Q=1.41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Munka1!$A$2:$A$21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cat>
          <c:val>
            <c:numRef>
              <c:f>Munka1!$D$2:$D$21</c:f>
              <c:numCache>
                <c:formatCode>General</c:formatCode>
                <c:ptCount val="20"/>
                <c:pt idx="0">
                  <c:v>4</c:v>
                </c:pt>
                <c:pt idx="1">
                  <c:v>6</c:v>
                </c:pt>
                <c:pt idx="2">
                  <c:v>9</c:v>
                </c:pt>
                <c:pt idx="3">
                  <c:v>12</c:v>
                </c:pt>
                <c:pt idx="4">
                  <c:v>15</c:v>
                </c:pt>
                <c:pt idx="5">
                  <c:v>18</c:v>
                </c:pt>
                <c:pt idx="6">
                  <c:v>21</c:v>
                </c:pt>
                <c:pt idx="7">
                  <c:v>23</c:v>
                </c:pt>
                <c:pt idx="8">
                  <c:v>26</c:v>
                </c:pt>
                <c:pt idx="9">
                  <c:v>28</c:v>
                </c:pt>
                <c:pt idx="10">
                  <c:v>31</c:v>
                </c:pt>
                <c:pt idx="11">
                  <c:v>35</c:v>
                </c:pt>
                <c:pt idx="12">
                  <c:v>37</c:v>
                </c:pt>
                <c:pt idx="13">
                  <c:v>40</c:v>
                </c:pt>
                <c:pt idx="14">
                  <c:v>42</c:v>
                </c:pt>
                <c:pt idx="15">
                  <c:v>46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70E-4156-960E-240969233AA8}"/>
            </c:ext>
          </c:extLst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Q=1.4142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Munka1!$A$2:$A$21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cat>
          <c:val>
            <c:numRef>
              <c:f>Munka1!$E$2:$E$21</c:f>
              <c:numCache>
                <c:formatCode>General</c:formatCode>
                <c:ptCount val="20"/>
                <c:pt idx="0">
                  <c:v>5</c:v>
                </c:pt>
                <c:pt idx="1">
                  <c:v>8</c:v>
                </c:pt>
                <c:pt idx="2">
                  <c:v>13</c:v>
                </c:pt>
                <c:pt idx="3">
                  <c:v>17</c:v>
                </c:pt>
                <c:pt idx="4">
                  <c:v>21</c:v>
                </c:pt>
                <c:pt idx="5">
                  <c:v>25</c:v>
                </c:pt>
                <c:pt idx="6">
                  <c:v>29</c:v>
                </c:pt>
                <c:pt idx="7">
                  <c:v>33</c:v>
                </c:pt>
                <c:pt idx="8">
                  <c:v>37</c:v>
                </c:pt>
                <c:pt idx="9">
                  <c:v>41</c:v>
                </c:pt>
                <c:pt idx="10">
                  <c:v>46</c:v>
                </c:pt>
                <c:pt idx="11">
                  <c:v>50</c:v>
                </c:pt>
                <c:pt idx="12">
                  <c:v>54</c:v>
                </c:pt>
                <c:pt idx="13">
                  <c:v>58</c:v>
                </c:pt>
                <c:pt idx="14">
                  <c:v>62</c:v>
                </c:pt>
                <c:pt idx="15">
                  <c:v>67</c:v>
                </c:pt>
                <c:pt idx="16">
                  <c:v>70</c:v>
                </c:pt>
                <c:pt idx="17">
                  <c:v>74</c:v>
                </c:pt>
                <c:pt idx="18">
                  <c:v>79</c:v>
                </c:pt>
                <c:pt idx="19">
                  <c:v>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70E-4156-960E-240969233AA8}"/>
            </c:ext>
          </c:extLst>
        </c:ser>
        <c:ser>
          <c:idx val="4"/>
          <c:order val="4"/>
          <c:tx>
            <c:strRef>
              <c:f>Munka1!$F$1</c:f>
              <c:strCache>
                <c:ptCount val="1"/>
                <c:pt idx="0">
                  <c:v>Q=1.414213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Munka1!$A$2:$A$21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cat>
          <c:val>
            <c:numRef>
              <c:f>Munka1!$F$2:$F$21</c:f>
              <c:numCache>
                <c:formatCode>General</c:formatCode>
                <c:ptCount val="20"/>
                <c:pt idx="0">
                  <c:v>6</c:v>
                </c:pt>
                <c:pt idx="1">
                  <c:v>12</c:v>
                </c:pt>
                <c:pt idx="2">
                  <c:v>18</c:v>
                </c:pt>
                <c:pt idx="3">
                  <c:v>24</c:v>
                </c:pt>
                <c:pt idx="4">
                  <c:v>29</c:v>
                </c:pt>
                <c:pt idx="5">
                  <c:v>36</c:v>
                </c:pt>
                <c:pt idx="6">
                  <c:v>42</c:v>
                </c:pt>
                <c:pt idx="7">
                  <c:v>48</c:v>
                </c:pt>
                <c:pt idx="8">
                  <c:v>54</c:v>
                </c:pt>
                <c:pt idx="9">
                  <c:v>60</c:v>
                </c:pt>
                <c:pt idx="10">
                  <c:v>66</c:v>
                </c:pt>
                <c:pt idx="11">
                  <c:v>72</c:v>
                </c:pt>
                <c:pt idx="12">
                  <c:v>77</c:v>
                </c:pt>
                <c:pt idx="13">
                  <c:v>83</c:v>
                </c:pt>
                <c:pt idx="14">
                  <c:v>89</c:v>
                </c:pt>
                <c:pt idx="15">
                  <c:v>95</c:v>
                </c:pt>
                <c:pt idx="16">
                  <c:v>101</c:v>
                </c:pt>
                <c:pt idx="17">
                  <c:v>107</c:v>
                </c:pt>
                <c:pt idx="18">
                  <c:v>113</c:v>
                </c:pt>
                <c:pt idx="19">
                  <c:v>117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70E-4156-960E-240969233AA8}"/>
            </c:ext>
          </c:extLst>
        </c:ser>
        <c:ser>
          <c:idx val="5"/>
          <c:order val="5"/>
          <c:tx>
            <c:strRef>
              <c:f>Munka1!$G$1</c:f>
              <c:strCache>
                <c:ptCount val="1"/>
                <c:pt idx="0">
                  <c:v>Q=1.4142135623</c:v>
                </c:pt>
              </c:strCache>
            </c:strRef>
          </c:tx>
          <c:spPr>
            <a:ln w="34925" cap="rnd">
              <a:solidFill>
                <a:schemeClr val="accent6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Munka1!$A$2:$A$21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cat>
          <c:val>
            <c:numRef>
              <c:f>Munka1!$G$2:$G$21</c:f>
              <c:numCache>
                <c:formatCode>General</c:formatCode>
                <c:ptCount val="20"/>
                <c:pt idx="0">
                  <c:v>11</c:v>
                </c:pt>
                <c:pt idx="1">
                  <c:v>22</c:v>
                </c:pt>
                <c:pt idx="2">
                  <c:v>31</c:v>
                </c:pt>
                <c:pt idx="3">
                  <c:v>43</c:v>
                </c:pt>
                <c:pt idx="4">
                  <c:v>54</c:v>
                </c:pt>
                <c:pt idx="5">
                  <c:v>64</c:v>
                </c:pt>
                <c:pt idx="6">
                  <c:v>75</c:v>
                </c:pt>
                <c:pt idx="7">
                  <c:v>85</c:v>
                </c:pt>
                <c:pt idx="8">
                  <c:v>96</c:v>
                </c:pt>
                <c:pt idx="9">
                  <c:v>106</c:v>
                </c:pt>
                <c:pt idx="10">
                  <c:v>117</c:v>
                </c:pt>
                <c:pt idx="11">
                  <c:v>128</c:v>
                </c:pt>
                <c:pt idx="12">
                  <c:v>138</c:v>
                </c:pt>
                <c:pt idx="13">
                  <c:v>149</c:v>
                </c:pt>
                <c:pt idx="14">
                  <c:v>160</c:v>
                </c:pt>
                <c:pt idx="15">
                  <c:v>169</c:v>
                </c:pt>
                <c:pt idx="16">
                  <c:v>178</c:v>
                </c:pt>
                <c:pt idx="17">
                  <c:v>191</c:v>
                </c:pt>
                <c:pt idx="18">
                  <c:v>202</c:v>
                </c:pt>
                <c:pt idx="19">
                  <c:v>211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70E-4156-960E-240969233A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94420368"/>
        <c:axId val="788410432"/>
      </c:lineChart>
      <c:catAx>
        <c:axId val="8944203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dirty="0"/>
                  <a:t>Lépésszám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88410432"/>
        <c:crosses val="autoZero"/>
        <c:auto val="1"/>
        <c:lblAlgn val="ctr"/>
        <c:lblOffset val="100"/>
        <c:noMultiLvlLbl val="0"/>
      </c:catAx>
      <c:valAx>
        <c:axId val="788410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dirty="0"/>
                  <a:t>Tizedesjegy pontoság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94420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7786171259842543E-2"/>
          <c:y val="0.93477529892096822"/>
          <c:w val="0.79463599081364833"/>
          <c:h val="5.41135899679206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30T09:23:40.575" idx="1">
    <p:pos x="4070" y="2514"/>
    <p:text>A borító a projrktmunka leadásához ebben a formában legyen. Természetesen egyéb fórumokon az én nevem ne szerepeljen, és a dátum sem kell.</p:text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00568-8291-4E1A-91DB-DD0D32991A1D}" type="datetimeFigureOut">
              <a:rPr lang="hu-HU" smtClean="0"/>
              <a:t>2020. 03. 30.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49921-40E1-42AD-8911-06D03F1B43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5212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D49921-40E1-42AD-8911-06D03F1B43C5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9937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Ezt a legegyszerűbben úgy tudjuk, hogy bebizonyítjuk hogy a sorozat egyszerre monoton és korlátos.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D49921-40E1-42AD-8911-06D03F1B43C5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0431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C45BDD2-C0D5-4D0B-90B0-3A4079516B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3037634F-D42A-4963-AC64-82E82CC0BF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79AD2DB-33E8-4D49-A371-B93624AB3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1717-256E-4E14-83C9-0E6E5830F2A0}" type="datetimeFigureOut">
              <a:rPr lang="hu-HU" smtClean="0"/>
              <a:t>2020. 03. 30.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0351173-3B8E-44AA-A4F6-0081D5399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DE6FC60-1C7C-47B5-AEEA-0C9E13892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53FD-5D44-4D97-A471-03D05408BC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2140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9C80E67-F913-4809-B814-E223AC09C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B68D9297-C804-45C5-A825-7ED8A801B0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56A7D59-219C-4E0E-A6DB-CD1F22745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1717-256E-4E14-83C9-0E6E5830F2A0}" type="datetimeFigureOut">
              <a:rPr lang="hu-HU" smtClean="0"/>
              <a:t>2020. 03. 30.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83A2A8A-0B21-45EB-8139-D4C608742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0FDE867-2981-4812-BA13-EEF2F36C7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53FD-5D44-4D97-A471-03D05408BC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7838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92562AA8-06BA-40D1-ABDA-94249B6B3A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C2A5C692-11CE-4B85-B8B2-197519AC43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6754BB0-1281-43C0-88F3-E3F04CC9E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1717-256E-4E14-83C9-0E6E5830F2A0}" type="datetimeFigureOut">
              <a:rPr lang="hu-HU" smtClean="0"/>
              <a:t>2020. 03. 30.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9F2B904-7CC9-4B48-B087-3838527B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99C7C9A-2DB7-4EAA-8077-473DC4745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53FD-5D44-4D97-A471-03D05408BC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47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41E62BE-9F11-431B-B6D7-168F3C24C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Bahnschrift Condensed" panose="020B0502040204020203" pitchFamily="34" charset="0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B53E6B6-10D4-46CB-BF40-7EF826A9B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Bahnschrift Condensed" panose="020B0502040204020203" pitchFamily="34" charset="0"/>
              </a:defRPr>
            </a:lvl1pPr>
            <a:lvl2pPr>
              <a:defRPr>
                <a:latin typeface="Bahnschrift Condensed" panose="020B0502040204020203" pitchFamily="34" charset="0"/>
              </a:defRPr>
            </a:lvl2pPr>
            <a:lvl3pPr>
              <a:defRPr>
                <a:latin typeface="Bahnschrift Condensed" panose="020B0502040204020203" pitchFamily="34" charset="0"/>
              </a:defRPr>
            </a:lvl3pPr>
            <a:lvl4pPr>
              <a:defRPr>
                <a:latin typeface="Bahnschrift Condensed" panose="020B0502040204020203" pitchFamily="34" charset="0"/>
              </a:defRPr>
            </a:lvl4pPr>
            <a:lvl5pPr>
              <a:defRPr>
                <a:latin typeface="Bahnschrift Condensed" panose="020B0502040204020203" pitchFamily="34" charset="0"/>
              </a:defRPr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3891CBB-EEA0-4DE4-9B26-FCDA76AC7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Bahnschrift Condensed" panose="020B0502040204020203" pitchFamily="34" charset="0"/>
              </a:defRPr>
            </a:lvl1pPr>
          </a:lstStyle>
          <a:p>
            <a:fld id="{101A1717-256E-4E14-83C9-0E6E5830F2A0}" type="datetimeFigureOut">
              <a:rPr lang="hu-HU" smtClean="0"/>
              <a:pPr/>
              <a:t>2020. 03. 30.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670BECD-D9C4-4233-B88C-2ED993520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Bahnschrift Condensed" panose="020B0502040204020203" pitchFamily="34" charset="0"/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06E5D4A-6A92-4CD2-B683-87B9A79F6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Bahnschrift Condensed" panose="020B0502040204020203" pitchFamily="34" charset="0"/>
              </a:defRPr>
            </a:lvl1pPr>
          </a:lstStyle>
          <a:p>
            <a:fld id="{59AC53FD-5D44-4D97-A471-03D05408BC7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915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3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4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4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3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3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3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3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12B752D-709B-4527-BA38-30AB5E842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27E2629-DF7D-4ACE-BB10-CAA470529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BF42793-ACA2-448F-B1C3-79FB36C77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1717-256E-4E14-83C9-0E6E5830F2A0}" type="datetimeFigureOut">
              <a:rPr lang="hu-HU" smtClean="0"/>
              <a:t>2020. 03. 30.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5F34807-A7E9-4D26-800B-B091440EB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6E3C7F9-407A-4B43-96F6-F1C1DA2A9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53FD-5D44-4D97-A471-03D05408BC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770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4188096-8998-424C-B0BA-55BCE42F9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B4FE2AE-1068-4F94-BB7A-EAD73EEB37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6FEA55A6-4A87-4A3E-8A63-6F31FD73D5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593F96DC-4DD2-4BBC-8B10-4FB44D7D6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1717-256E-4E14-83C9-0E6E5830F2A0}" type="datetimeFigureOut">
              <a:rPr lang="hu-HU" smtClean="0"/>
              <a:t>2020. 03. 30.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ADB7DAA5-C76D-40A5-B9F8-3B2C75568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98B16578-18E7-429A-B405-0028CD675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53FD-5D44-4D97-A471-03D05408BC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9863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706138E-F814-45D9-82AA-CBA3B6F09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FB23092-0CB2-4FE3-B1CE-02CF2E468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50404BE9-5917-4064-8288-369AD0C5DD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B0305B32-3757-4275-B2EA-D3172CBD02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693F9DA5-C007-4EBF-81C6-28D9633BDF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8A4FE01A-362E-44AC-B6A2-987587145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1717-256E-4E14-83C9-0E6E5830F2A0}" type="datetimeFigureOut">
              <a:rPr lang="hu-HU" smtClean="0"/>
              <a:t>2020. 03. 30.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9D02F730-F018-417D-8962-C9173C4AA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46ADD34C-FEE8-43BF-8AA5-9DE1BDC0D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53FD-5D44-4D97-A471-03D05408BC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257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AF463BC-0DE5-450C-80FA-C3ED2785D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31186BFA-8444-460A-BDB0-50B74CA7F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1717-256E-4E14-83C9-0E6E5830F2A0}" type="datetimeFigureOut">
              <a:rPr lang="hu-HU" smtClean="0"/>
              <a:t>2020. 03. 30.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C15D96C8-12B7-4F10-86C8-77FA94A44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0EC13EFB-D8F6-40E1-8267-C7B066373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53FD-5D44-4D97-A471-03D05408BC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8731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A51D92EF-CEC8-4AF9-98B7-D391B86E7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1717-256E-4E14-83C9-0E6E5830F2A0}" type="datetimeFigureOut">
              <a:rPr lang="hu-HU" smtClean="0"/>
              <a:t>2020. 03. 30.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B0E062EC-A9E7-4B8E-9282-F4F11025E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0AF88581-3786-4B9B-BEC7-7F830FEFE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53FD-5D44-4D97-A471-03D05408BC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125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E4D50EC-3F85-435B-8C19-F3B3D555E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CD1EF90-963B-4A33-98BB-BEB6009A0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4FCCE02-8DFD-45F2-87CE-B33ADAB9F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DFA6A4FE-3D39-442B-9AD2-8D1D36ECC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1717-256E-4E14-83C9-0E6E5830F2A0}" type="datetimeFigureOut">
              <a:rPr lang="hu-HU" smtClean="0"/>
              <a:t>2020. 03. 30.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C1ACFE71-3107-4943-852F-5C0B71BA4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B1E0C09-6A1F-425D-BADC-DEFF751CD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53FD-5D44-4D97-A471-03D05408BC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9291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1C4B2D3-3013-4FF7-9109-D1B90ABC8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D222512A-D23A-4005-AC33-1DAD035651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AF01C9B-DFAF-47DB-A521-CB9DBFF100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C22B5F2-CB10-4CE7-BDD6-F24ED8611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1717-256E-4E14-83C9-0E6E5830F2A0}" type="datetimeFigureOut">
              <a:rPr lang="hu-HU" smtClean="0"/>
              <a:t>2020. 03. 30.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F8020442-43EA-4CF1-862D-91780A93B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4EBC9B5A-41D9-4902-BA50-CFE1E25DC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53FD-5D44-4D97-A471-03D05408BC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2917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8000">
              <a:srgbClr val="FF0000"/>
            </a:gs>
            <a:gs pos="90000">
              <a:srgbClr val="FFC000">
                <a:lumMod val="100000"/>
              </a:srgb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E4C66E0C-9580-4E3A-BC3C-29C99B309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9A719A6-A9E4-45A6-8A67-5F7A550AD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6A85814-7BA5-47CD-B043-8D96C45CE0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A1717-256E-4E14-83C9-0E6E5830F2A0}" type="datetimeFigureOut">
              <a:rPr lang="hu-HU" smtClean="0"/>
              <a:t>2020. 03. 30.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0076683-93B1-4C5C-BAA5-0A7E35C8DF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336591C-C75A-41D3-95EC-A1584C23C8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C53FD-5D44-4D97-A471-03D05408BC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062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yk6wbvNPZW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090FC60-78DA-427A-9066-4D97397AD6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67" y="-1"/>
            <a:ext cx="7182678" cy="1921565"/>
          </a:xfrm>
        </p:spPr>
        <p:txBody>
          <a:bodyPr>
            <a:normAutofit/>
          </a:bodyPr>
          <a:lstStyle/>
          <a:p>
            <a:r>
              <a:rPr lang="hu-HU" dirty="0">
                <a:latin typeface="Bahnschrift Condensed" panose="020B0502040204020203" pitchFamily="34" charset="0"/>
              </a:rPr>
              <a:t>Gyökközelítő rekurzív algoritmus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53396A82-3134-472F-A0CF-97DC490055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84" y="3429000"/>
            <a:ext cx="5697416" cy="2019692"/>
          </a:xfrm>
        </p:spPr>
        <p:txBody>
          <a:bodyPr>
            <a:normAutofit/>
          </a:bodyPr>
          <a:lstStyle/>
          <a:p>
            <a:pPr algn="l"/>
            <a:r>
              <a:rPr lang="hu-HU" sz="3200" dirty="0">
                <a:latin typeface="Bahnschrift Condensed" panose="020B0502040204020203" pitchFamily="34" charset="0"/>
              </a:rPr>
              <a:t>Készítette: Papp Zsombor 11. f</a:t>
            </a:r>
          </a:p>
          <a:p>
            <a:pPr algn="l"/>
            <a:endParaRPr lang="hu-HU" sz="3200" dirty="0">
              <a:latin typeface="Bahnschrift Condensed" panose="020B0502040204020203" pitchFamily="34" charset="0"/>
            </a:endParaRPr>
          </a:p>
          <a:p>
            <a:pPr algn="l"/>
            <a:r>
              <a:rPr lang="hu-HU" dirty="0">
                <a:latin typeface="Bahnschrift Condensed" panose="020B0502040204020203" pitchFamily="34" charset="0"/>
              </a:rPr>
              <a:t>Felkészítőtanárok: </a:t>
            </a:r>
            <a:r>
              <a:rPr lang="hu-HU" dirty="0" err="1">
                <a:latin typeface="Bahnschrift Condensed" panose="020B0502040204020203" pitchFamily="34" charset="0"/>
              </a:rPr>
              <a:t>Trembeczki</a:t>
            </a:r>
            <a:r>
              <a:rPr lang="hu-HU" dirty="0">
                <a:latin typeface="Bahnschrift Condensed" panose="020B0502040204020203" pitchFamily="34" charset="0"/>
              </a:rPr>
              <a:t> Csaba, Vámosi László</a:t>
            </a:r>
          </a:p>
          <a:p>
            <a:pPr algn="l"/>
            <a:r>
              <a:rPr lang="hu-HU" dirty="0">
                <a:latin typeface="Bahnschrift Condensed" panose="020B0502040204020203" pitchFamily="34" charset="0"/>
              </a:rPr>
              <a:t>Projektvezető: Somogyi Adél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60C5FB86-1DBD-448E-A2DC-1FF66B6C3ABE}"/>
              </a:ext>
            </a:extLst>
          </p:cNvPr>
          <p:cNvSpPr txBox="1"/>
          <p:nvPr/>
        </p:nvSpPr>
        <p:spPr>
          <a:xfrm>
            <a:off x="7924800" y="4848225"/>
            <a:ext cx="2714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Kaposvár, 2020. március 30.</a:t>
            </a:r>
          </a:p>
        </p:txBody>
      </p:sp>
    </p:spTree>
    <p:extLst>
      <p:ext uri="{BB962C8B-B14F-4D97-AF65-F5344CB8AC3E}">
        <p14:creationId xmlns:p14="http://schemas.microsoft.com/office/powerpoint/2010/main" val="3405977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1389DA3-8887-4014-BEC1-73B454A9A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4068"/>
            <a:ext cx="3924886" cy="1325563"/>
          </a:xfrm>
        </p:spPr>
        <p:txBody>
          <a:bodyPr/>
          <a:lstStyle/>
          <a:p>
            <a:r>
              <a:rPr lang="hu-HU" dirty="0"/>
              <a:t>A története: A jelen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449D11D0-E956-4928-9FBE-4D7705AC4F8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16058"/>
                <a:ext cx="10515600" cy="5231876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hu-HU" dirty="0"/>
                  <a:t>Jelenleg az előbb említett konvergenciasebesség bizonyítása a legfontosabb cél.</a:t>
                </a:r>
              </a:p>
              <a:p>
                <a:pPr marL="0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hu-HU" dirty="0"/>
                  <a:t>De ezzel párhuzamosan fut az általánosított algoritmus bizonyítása is, ahol már nem csak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rad>
                  </m:oMath>
                </a14:m>
                <a:r>
                  <a:rPr lang="hu-HU" dirty="0"/>
                  <a:t>-t tudunk kiszámolni, hanem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ad>
                          <m:radPr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g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rad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hu-HU" dirty="0"/>
                  <a:t>-t is, ahol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 ∈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hu-HU" dirty="0"/>
                  <a:t> és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hu-HU" dirty="0"/>
                  <a:t>. Az algoritmus maga ugyanúgy működik, mint a négyzetgyökös, csak n darab sorozatot kell használni.</a:t>
                </a:r>
              </a:p>
              <a:p>
                <a:pPr marL="0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  <m:sup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sup>
                      </m:sSubSup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+…+</m:t>
                      </m:r>
                      <m:sSubSup>
                        <m:sSubSup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𝑄</m:t>
                      </m:r>
                      <m:sSubSup>
                        <m:sSubSup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sup>
                      </m:sSubSup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𝑘</m:t>
                      </m:r>
                      <m:sSubSup>
                        <m:sSubSup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bSup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𝑘</m:t>
                      </m:r>
                      <m:sSubSup>
                        <m:sSubSup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sup>
                      </m:sSubSup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+…+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𝑘</m:t>
                      </m:r>
                      <m:sSubSup>
                        <m:sSubSup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bSup>
                    </m:oMath>
                  </m:oMathPara>
                </a14:m>
                <a:endParaRPr lang="hu-HU" dirty="0"/>
              </a:p>
              <a:p>
                <a:pPr marL="0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endParaRPr lang="hu-HU" dirty="0"/>
              </a:p>
              <a:p>
                <a:pPr marL="0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hu-HU" dirty="0"/>
                  <a:t>Ennek a bizonyítása még nincs kész, és azzal a módszerrel, amivel a </a:t>
                </a:r>
                <a:r>
                  <a:rPr lang="hu-HU" dirty="0" err="1"/>
                  <a:t>négyzetgyököst</a:t>
                </a:r>
                <a:r>
                  <a:rPr lang="hu-HU" dirty="0"/>
                  <a:t> bizonyítottuk nem is lehet bizonyítani, úgyhogy más úton kell megközelíteni a problémát.</a:t>
                </a:r>
              </a:p>
            </p:txBody>
          </p:sp>
        </mc:Choice>
        <mc:Fallback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449D11D0-E956-4928-9FBE-4D7705AC4F8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16058"/>
                <a:ext cx="10515600" cy="5231876"/>
              </a:xfrm>
              <a:blipFill>
                <a:blip r:embed="rId2"/>
                <a:stretch>
                  <a:fillRect l="-1043" r="-92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4645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CCDF9DF-72F1-4425-AF73-2BF10EF9D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4068"/>
            <a:ext cx="7301132" cy="1325563"/>
          </a:xfrm>
        </p:spPr>
        <p:txBody>
          <a:bodyPr/>
          <a:lstStyle/>
          <a:p>
            <a:r>
              <a:rPr lang="hu-HU" dirty="0"/>
              <a:t>A működése: Informatika alkalmazása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8A82D1E-094C-402F-B538-512DB87D7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169" y="1036948"/>
            <a:ext cx="11010507" cy="538270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u-HU" dirty="0"/>
              <a:t>Mint láttuk, matematikailag végtelenül lehet gyorsítani a sorozatot. </a:t>
            </a:r>
            <a:r>
              <a:rPr lang="hu-HU" dirty="0" err="1"/>
              <a:t>Informatikailag</a:t>
            </a:r>
            <a:r>
              <a:rPr lang="hu-HU" dirty="0"/>
              <a:t> is elég jó sebességeket el lehet érni vele. Jelenleg dolgozom egy olyan könyvtáron, ami teljesen erre az algoritmusra van kiépítve, hogy a lehető leggyorsabban tudjon számolni millió tizedesjegy hosszú számokkal is.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dirty="0"/>
              <a:t>Jelenleg egy szabadon használható Python könyvtárat használok erre, de pár napon belül felkerül GitHubra a saját könyvtáram első verziója.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dirty="0"/>
              <a:t>Több programot is írtam már az algoritmus vizsgálatára, ha teljesen kész leszek ezekkel, akkor ezeket a programokat is megosztom GitHubon.</a:t>
            </a:r>
          </a:p>
        </p:txBody>
      </p:sp>
    </p:spTree>
    <p:extLst>
      <p:ext uri="{BB962C8B-B14F-4D97-AF65-F5344CB8AC3E}">
        <p14:creationId xmlns:p14="http://schemas.microsoft.com/office/powerpoint/2010/main" val="2485906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D5ECDD6-78B0-4612-98FA-68C2D2452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135"/>
            <a:ext cx="1955409" cy="1310860"/>
          </a:xfrm>
        </p:spPr>
        <p:txBody>
          <a:bodyPr/>
          <a:lstStyle/>
          <a:p>
            <a:r>
              <a:rPr lang="hu-HU" dirty="0"/>
              <a:t>Források: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1154655-3FE2-4266-B2A2-8C538BD15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9147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u-HU" dirty="0"/>
              <a:t>A fent említett </a:t>
            </a:r>
            <a:r>
              <a:rPr lang="hu-HU" dirty="0" err="1"/>
              <a:t>Mathologer</a:t>
            </a:r>
            <a:r>
              <a:rPr lang="hu-HU" dirty="0"/>
              <a:t> csatorna videója: </a:t>
            </a:r>
            <a:r>
              <a:rPr lang="hu-HU" dirty="0">
                <a:hlinkClick r:id="rId2"/>
              </a:rPr>
              <a:t>https://youtu.be/yk6wbvNPZW0</a:t>
            </a:r>
            <a:endParaRPr lang="hu-HU" dirty="0"/>
          </a:p>
          <a:p>
            <a:pPr>
              <a:lnSpc>
                <a:spcPct val="150000"/>
              </a:lnSpc>
            </a:pPr>
            <a:r>
              <a:rPr lang="hu-HU" dirty="0"/>
              <a:t>A bizonyításról a cikk megtalálható a </a:t>
            </a:r>
            <a:r>
              <a:rPr lang="hu-HU" dirty="0" err="1"/>
              <a:t>Polygon</a:t>
            </a:r>
            <a:r>
              <a:rPr lang="hu-HU" dirty="0"/>
              <a:t> folyóirat 2019 márciusi, XXV/2 számában.</a:t>
            </a:r>
          </a:p>
        </p:txBody>
      </p:sp>
    </p:spTree>
    <p:extLst>
      <p:ext uri="{BB962C8B-B14F-4D97-AF65-F5344CB8AC3E}">
        <p14:creationId xmlns:p14="http://schemas.microsoft.com/office/powerpoint/2010/main" val="3664412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29E6CC9-5D3A-4E35-831D-9395E4098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3151163" cy="1325563"/>
          </a:xfrm>
        </p:spPr>
        <p:txBody>
          <a:bodyPr/>
          <a:lstStyle/>
          <a:p>
            <a:r>
              <a:rPr lang="hu-HU" dirty="0"/>
              <a:t>Külön köszönet: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7DD126F-1326-43EE-B2B9-DE7167CFB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5485"/>
            <a:ext cx="10515600" cy="502448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hu-HU" dirty="0" err="1"/>
              <a:t>Trembeczki</a:t>
            </a:r>
            <a:r>
              <a:rPr lang="hu-HU" dirty="0"/>
              <a:t> Csabának a matematikai segítségért, a bizonyításért, és állandó folyamatos munkájáért a projektben.</a:t>
            </a:r>
          </a:p>
          <a:p>
            <a:pPr>
              <a:lnSpc>
                <a:spcPct val="150000"/>
              </a:lnSpc>
            </a:pPr>
            <a:r>
              <a:rPr lang="hu-HU" dirty="0"/>
              <a:t>Vámosi Lászlónak, aki felfedezte az ebben a projektben rejlő lehetőségeket, és elindított versenyen.</a:t>
            </a:r>
          </a:p>
          <a:p>
            <a:pPr>
              <a:lnSpc>
                <a:spcPct val="150000"/>
              </a:lnSpc>
            </a:pPr>
            <a:r>
              <a:rPr lang="hu-HU" dirty="0"/>
              <a:t>Retkes Zoltánnak, aki külföldről tereli az általános formula bizonyítását.</a:t>
            </a:r>
          </a:p>
          <a:p>
            <a:pPr>
              <a:lnSpc>
                <a:spcPct val="150000"/>
              </a:lnSpc>
            </a:pPr>
            <a:r>
              <a:rPr lang="hu-HU" dirty="0" err="1"/>
              <a:t>Gadácsi</a:t>
            </a:r>
            <a:r>
              <a:rPr lang="hu-HU" dirty="0"/>
              <a:t> </a:t>
            </a:r>
            <a:r>
              <a:rPr lang="hu-HU" dirty="0" err="1"/>
              <a:t>Brendonnak</a:t>
            </a:r>
            <a:r>
              <a:rPr lang="hu-HU" dirty="0"/>
              <a:t>, aki sokat segített a programok hibamentesítésével.</a:t>
            </a:r>
          </a:p>
          <a:p>
            <a:pPr>
              <a:lnSpc>
                <a:spcPct val="150000"/>
              </a:lnSpc>
            </a:pPr>
            <a:r>
              <a:rPr lang="hu-HU" dirty="0"/>
              <a:t>És végül, de nem utolsó sorban </a:t>
            </a:r>
            <a:r>
              <a:rPr lang="hu-HU" dirty="0" err="1"/>
              <a:t>Burkard</a:t>
            </a:r>
            <a:r>
              <a:rPr lang="hu-HU" dirty="0"/>
              <a:t> </a:t>
            </a:r>
            <a:r>
              <a:rPr lang="hu-HU" dirty="0" err="1"/>
              <a:t>Polsternek</a:t>
            </a:r>
            <a:r>
              <a:rPr lang="hu-HU" dirty="0"/>
              <a:t>, akinek a videója nélkül nem jött volna létre ez a projekt.</a:t>
            </a:r>
          </a:p>
        </p:txBody>
      </p:sp>
    </p:spTree>
    <p:extLst>
      <p:ext uri="{BB962C8B-B14F-4D97-AF65-F5344CB8AC3E}">
        <p14:creationId xmlns:p14="http://schemas.microsoft.com/office/powerpoint/2010/main" val="3569566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64F457BA-C358-4153-B087-9EE9C223B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Köszönöm a figyelmet!</a:t>
            </a:r>
          </a:p>
        </p:txBody>
      </p:sp>
      <p:sp>
        <p:nvSpPr>
          <p:cNvPr id="5" name="Alcím 4">
            <a:extLst>
              <a:ext uri="{FF2B5EF4-FFF2-40B4-BE49-F238E27FC236}">
                <a16:creationId xmlns:a16="http://schemas.microsoft.com/office/drawing/2014/main" id="{64FFE37C-22AE-4C45-8237-AF8FB4E788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5755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E9A89CC-3413-4CDD-9285-F3F1135D4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3953022" cy="1325563"/>
          </a:xfrm>
        </p:spPr>
        <p:txBody>
          <a:bodyPr/>
          <a:lstStyle/>
          <a:p>
            <a:r>
              <a:rPr lang="hu-HU" dirty="0"/>
              <a:t>A története: </a:t>
            </a:r>
            <a:r>
              <a:rPr lang="hu-HU" dirty="0" err="1"/>
              <a:t>Genesis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90F9BB6-1C7A-4C97-8324-449227E95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571" y="1178352"/>
            <a:ext cx="10718275" cy="499861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u-HU" dirty="0"/>
              <a:t>Az ötlet a </a:t>
            </a:r>
            <a:r>
              <a:rPr lang="hu-HU" dirty="0" err="1"/>
              <a:t>Mathologer</a:t>
            </a:r>
            <a:r>
              <a:rPr lang="hu-HU" dirty="0"/>
              <a:t> nevezetű </a:t>
            </a:r>
            <a:r>
              <a:rPr lang="hu-HU" dirty="0" err="1"/>
              <a:t>Youtube</a:t>
            </a:r>
            <a:r>
              <a:rPr lang="hu-HU" dirty="0"/>
              <a:t> csatorna „</a:t>
            </a:r>
            <a:r>
              <a:rPr lang="en-US" dirty="0" err="1"/>
              <a:t>Visualising</a:t>
            </a:r>
            <a:r>
              <a:rPr lang="en-US" dirty="0"/>
              <a:t> irrationality with triangular squares</a:t>
            </a:r>
            <a:r>
              <a:rPr lang="hu-HU" dirty="0"/>
              <a:t>” című videója alapján jött létre.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dirty="0"/>
              <a:t>A videóban, ahogy a címe is mutatja, geometriai módon bizonyítja, hogy a négyzetgyök 2 irracionális.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dirty="0"/>
              <a:t>Hazafelé a buszon gondolkodva, elkezdtem átfordítani ezt a geometriai módszert algebrába, és a vége a soron következő sorozatpáros lett:</a:t>
            </a:r>
          </a:p>
          <a:p>
            <a:pPr marL="0" indent="0">
              <a:buNone/>
            </a:pPr>
            <a:r>
              <a:rPr lang="hu-HU" sz="4000" dirty="0"/>
              <a:t>a</a:t>
            </a:r>
            <a:r>
              <a:rPr lang="hu-HU" sz="4000" baseline="-25000" dirty="0"/>
              <a:t>n+1</a:t>
            </a:r>
            <a:r>
              <a:rPr lang="hu-HU" sz="4000" dirty="0"/>
              <a:t>=(k-1) * a</a:t>
            </a:r>
            <a:r>
              <a:rPr lang="hu-HU" sz="4000" baseline="-25000" dirty="0"/>
              <a:t>n</a:t>
            </a:r>
            <a:r>
              <a:rPr lang="hu-HU" sz="4000" dirty="0"/>
              <a:t> + k * </a:t>
            </a:r>
            <a:r>
              <a:rPr lang="hu-HU" sz="4000" dirty="0" err="1"/>
              <a:t>b</a:t>
            </a:r>
            <a:r>
              <a:rPr lang="hu-HU" sz="4000" baseline="-25000" dirty="0" err="1"/>
              <a:t>n</a:t>
            </a:r>
            <a:endParaRPr lang="hu-HU" sz="4000" baseline="-25000" dirty="0"/>
          </a:p>
          <a:p>
            <a:pPr marL="0" indent="0">
              <a:buNone/>
            </a:pPr>
            <a:r>
              <a:rPr lang="hu-HU" sz="4000" dirty="0"/>
              <a:t>b</a:t>
            </a:r>
            <a:r>
              <a:rPr lang="hu-HU" sz="4000" baseline="-25000" dirty="0"/>
              <a:t>n+1</a:t>
            </a:r>
            <a:r>
              <a:rPr lang="hu-HU" sz="4000" dirty="0"/>
              <a:t>=a</a:t>
            </a:r>
            <a:r>
              <a:rPr lang="hu-HU" sz="4000" baseline="-25000" dirty="0"/>
              <a:t>n</a:t>
            </a:r>
            <a:r>
              <a:rPr lang="hu-HU" sz="4000" dirty="0"/>
              <a:t> + (k-1) * </a:t>
            </a:r>
            <a:r>
              <a:rPr lang="hu-HU" sz="4000" dirty="0" err="1"/>
              <a:t>b</a:t>
            </a:r>
            <a:r>
              <a:rPr lang="hu-HU" sz="4000" baseline="-25000" dirty="0" err="1"/>
              <a:t>n</a:t>
            </a:r>
            <a:endParaRPr lang="hu-HU" sz="4000" baseline="-25000" dirty="0"/>
          </a:p>
          <a:p>
            <a:pPr marL="0" indent="0">
              <a:buNone/>
            </a:pPr>
            <a:endParaRPr lang="hu-HU" sz="4000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15102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8F8E0BB-C7AE-4DF8-BC66-DC7123C59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4403188" cy="1325563"/>
          </a:xfrm>
        </p:spPr>
        <p:txBody>
          <a:bodyPr/>
          <a:lstStyle/>
          <a:p>
            <a:r>
              <a:rPr lang="hu-HU" dirty="0"/>
              <a:t>A </a:t>
            </a:r>
            <a:r>
              <a:rPr lang="hu-HU" dirty="0" err="1"/>
              <a:t>működése:Az</a:t>
            </a:r>
            <a:r>
              <a:rPr lang="hu-HU" dirty="0"/>
              <a:t> alapok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251C120C-AD33-48A5-8FDB-581627C349F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hu-HU" dirty="0">
                    <a:latin typeface="+mj-lt"/>
                    <a:cs typeface="Courier New" panose="02070309020205020404" pitchFamily="49" charset="0"/>
                  </a:rPr>
                  <a:t>A két sorozatból úgy fogjuk megkapni a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u-HU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radPr>
                      <m:deg/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𝑘</m:t>
                        </m:r>
                      </m:e>
                    </m:rad>
                  </m:oMath>
                </a14:m>
                <a:r>
                  <a:rPr lang="hu-HU" dirty="0">
                    <a:latin typeface="+mj-lt"/>
                    <a:cs typeface="Courier New" panose="02070309020205020404" pitchFamily="49" charset="0"/>
                  </a:rPr>
                  <a:t>-t, hogy vesszük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u-HU" b="0" i="1" smtClean="0"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  <m:t>𝑛</m:t>
                            </m:r>
                          </m:sub>
                        </m:sSub>
                      </m:den>
                    </m:f>
                  </m:oMath>
                </a14:m>
                <a:r>
                  <a:rPr lang="hu-HU" dirty="0">
                    <a:latin typeface="+mj-lt"/>
                  </a:rPr>
                  <a:t>-t és ez fog konvergálni a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rad>
                  </m:oMath>
                </a14:m>
                <a:r>
                  <a:rPr lang="hu-HU" dirty="0">
                    <a:latin typeface="+mj-lt"/>
                  </a:rPr>
                  <a:t>-hoz. </a:t>
                </a:r>
              </a:p>
              <a:p>
                <a:pPr marL="0" indent="0">
                  <a:buNone/>
                </a:pPr>
                <a:r>
                  <a:rPr lang="hu-HU" dirty="0">
                    <a:latin typeface="+mj-lt"/>
                  </a:rPr>
                  <a:t>Az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hu-HU" dirty="0">
                    <a:latin typeface="+mj-lt"/>
                  </a:rPr>
                  <a:t>és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hu-HU" dirty="0">
                    <a:latin typeface="+mj-lt"/>
                  </a:rPr>
                  <a:t>-</a:t>
                </a:r>
                <a:r>
                  <a:rPr lang="hu-HU" dirty="0" err="1">
                    <a:latin typeface="+mj-lt"/>
                  </a:rPr>
                  <a:t>ról</a:t>
                </a:r>
                <a:r>
                  <a:rPr lang="hu-HU" dirty="0">
                    <a:latin typeface="+mj-lt"/>
                  </a:rPr>
                  <a:t> se volt még szó. A két sorozat kezdőértéke bármilyen nem 0 szám lehet, és a konvergencia sebességet se befolyásolja, csak a kiindulási pontosságot.</a:t>
                </a:r>
              </a:p>
            </p:txBody>
          </p:sp>
        </mc:Choice>
        <mc:Fallback xmlns="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251C120C-AD33-48A5-8FDB-581627C349F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1681" r="-139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57C533B8-BC0E-4D81-A8B3-B31E13B63A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769899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58385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78A8912-B62B-4EB7-B4D4-147A2385F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8046720" cy="1325563"/>
          </a:xfrm>
        </p:spPr>
        <p:txBody>
          <a:bodyPr/>
          <a:lstStyle/>
          <a:p>
            <a:r>
              <a:rPr lang="hu-HU" dirty="0"/>
              <a:t>A bizonyítás: Ha konvergens, akkor hová?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B45FA53B-E6AE-4180-8B32-C11BA0B1BF8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4886" y="1197204"/>
                <a:ext cx="10982227" cy="5203597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hu-HU" dirty="0"/>
                  <a:t>Két sorozat hányadosának a konvergenciáját nagyon nehéz vizsgálni, ezért írjuk át a hányadost 1 sorozatként:</a:t>
                </a:r>
              </a:p>
              <a:p>
                <a:pPr marL="0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hu-HU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hu-HU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</m:den>
                      </m:f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sSub>
                            <m:sSub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sSub>
                            <m:sSub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sSub>
                            <m:sSub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+(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−1)</m:t>
                          </m:r>
                          <m:sSub>
                            <m:sSub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f>
                            <m:f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den>
                          </m:f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f>
                            <m:f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den>
                          </m:f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+(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−1)</m:t>
                          </m:r>
                        </m:den>
                      </m:f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sSub>
                            <m:sSub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sSub>
                            <m:sSub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+(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−1)</m:t>
                          </m:r>
                        </m:den>
                      </m:f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</m:oMath>
                  </m:oMathPara>
                </a14:m>
                <a:endParaRPr lang="hu-HU" dirty="0"/>
              </a:p>
              <a:p>
                <a:pPr marL="0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hu-HU" dirty="0"/>
                  <a:t>Tegyük fel, hogy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hu-HU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hu-H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sSub>
                          <m:sSubPr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func>
                  </m:oMath>
                </a14:m>
                <a:r>
                  <a:rPr lang="hu-HU" dirty="0"/>
                  <a:t>. Ekkor a konvergens sorozatokra végzett műveletek tételeinek alapján:</a:t>
                </a:r>
              </a:p>
              <a:p>
                <a:pPr marL="0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endParaRPr lang="hu-HU" dirty="0"/>
              </a:p>
              <a:p>
                <a:pPr marL="0" indent="0" algn="just"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+(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−1)</m:t>
                          </m:r>
                        </m:den>
                      </m:f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hu-HU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hu-HU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rad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hu-HU" dirty="0"/>
              </a:p>
              <a:p>
                <a:pPr marL="0" indent="0">
                  <a:buNone/>
                </a:pPr>
                <a:endParaRPr lang="hu-HU" dirty="0"/>
              </a:p>
            </p:txBody>
          </p:sp>
        </mc:Choice>
        <mc:Fallback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B45FA53B-E6AE-4180-8B32-C11BA0B1BF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4886" y="1197204"/>
                <a:ext cx="10982227" cy="5203597"/>
              </a:xfrm>
              <a:blipFill>
                <a:blip r:embed="rId2"/>
                <a:stretch>
                  <a:fillRect l="-72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1071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88A036F-04BF-41B0-ABE3-1B924B09A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5430129" cy="132556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u-HU" dirty="0"/>
              <a:t>A története: A korai időszak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88A5075-54EA-4F72-87E2-E3983A6B2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53330"/>
            <a:ext cx="10785050" cy="510033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u-HU" dirty="0"/>
              <a:t>A bizonyítás első lépéséből is látszik, hogy a k-1 teljesen kiesik a képletből, tehát bármit beírhatunk a helyére, nem változtat a konvergencián. Ezért az egyszerűség kedvéért egy darabig 1-et írtam a helyére: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u-HU" dirty="0"/>
              <a:t>a</a:t>
            </a:r>
            <a:r>
              <a:rPr lang="hu-HU" baseline="-25000" dirty="0"/>
              <a:t>n+1</a:t>
            </a:r>
            <a:r>
              <a:rPr lang="hu-HU" dirty="0"/>
              <a:t>=a</a:t>
            </a:r>
            <a:r>
              <a:rPr lang="hu-HU" baseline="-25000" dirty="0"/>
              <a:t>n</a:t>
            </a:r>
            <a:r>
              <a:rPr lang="hu-HU" dirty="0"/>
              <a:t> + k * </a:t>
            </a:r>
            <a:r>
              <a:rPr lang="hu-HU" dirty="0" err="1"/>
              <a:t>b</a:t>
            </a:r>
            <a:r>
              <a:rPr lang="hu-HU" baseline="-25000" dirty="0" err="1"/>
              <a:t>n</a:t>
            </a:r>
            <a:endParaRPr lang="hu-HU" baseline="-250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u-HU" dirty="0"/>
              <a:t>b</a:t>
            </a:r>
            <a:r>
              <a:rPr lang="hu-HU" baseline="-25000" dirty="0"/>
              <a:t>n+1</a:t>
            </a:r>
            <a:r>
              <a:rPr lang="hu-HU" dirty="0"/>
              <a:t>=a</a:t>
            </a:r>
            <a:r>
              <a:rPr lang="hu-HU" baseline="-25000" dirty="0"/>
              <a:t>n</a:t>
            </a:r>
            <a:r>
              <a:rPr lang="hu-HU" dirty="0"/>
              <a:t> + </a:t>
            </a:r>
            <a:r>
              <a:rPr lang="hu-HU" dirty="0" err="1"/>
              <a:t>b</a:t>
            </a:r>
            <a:r>
              <a:rPr lang="hu-HU" baseline="-25000" dirty="0" err="1"/>
              <a:t>n</a:t>
            </a:r>
            <a:endParaRPr lang="hu-HU" baseline="-250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u-HU" dirty="0"/>
              <a:t>A későbbiekben kiderült, hogy a k-1 helyére fontos egy változót beírni, mert ez fogja befolyásolni a konvergenciasebességet, tehát ez lett az új, és végleges képlet: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u-HU" dirty="0"/>
              <a:t>a</a:t>
            </a:r>
            <a:r>
              <a:rPr lang="hu-HU" baseline="-25000" dirty="0"/>
              <a:t>n+1</a:t>
            </a:r>
            <a:r>
              <a:rPr lang="hu-HU" dirty="0"/>
              <a:t>=Q * a</a:t>
            </a:r>
            <a:r>
              <a:rPr lang="hu-HU" baseline="-25000" dirty="0"/>
              <a:t>n</a:t>
            </a:r>
            <a:r>
              <a:rPr lang="hu-HU" dirty="0"/>
              <a:t> + k * </a:t>
            </a:r>
            <a:r>
              <a:rPr lang="hu-HU" dirty="0" err="1"/>
              <a:t>b</a:t>
            </a:r>
            <a:r>
              <a:rPr lang="hu-HU" baseline="-25000" dirty="0" err="1"/>
              <a:t>n</a:t>
            </a:r>
            <a:endParaRPr lang="hu-HU" baseline="-250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u-HU" dirty="0"/>
              <a:t>b</a:t>
            </a:r>
            <a:r>
              <a:rPr lang="hu-HU" baseline="-25000" dirty="0"/>
              <a:t>n+1</a:t>
            </a:r>
            <a:r>
              <a:rPr lang="hu-HU" dirty="0"/>
              <a:t>=a</a:t>
            </a:r>
            <a:r>
              <a:rPr lang="hu-HU" baseline="-25000" dirty="0"/>
              <a:t>n</a:t>
            </a:r>
            <a:r>
              <a:rPr lang="hu-HU" dirty="0"/>
              <a:t> + Q * </a:t>
            </a:r>
            <a:r>
              <a:rPr lang="hu-HU" dirty="0" err="1"/>
              <a:t>b</a:t>
            </a:r>
            <a:r>
              <a:rPr lang="hu-HU" baseline="-25000" dirty="0" err="1"/>
              <a:t>n</a:t>
            </a:r>
            <a:endParaRPr lang="hu-HU" baseline="-25000" dirty="0"/>
          </a:p>
        </p:txBody>
      </p:sp>
    </p:spTree>
    <p:extLst>
      <p:ext uri="{BB962C8B-B14F-4D97-AF65-F5344CB8AC3E}">
        <p14:creationId xmlns:p14="http://schemas.microsoft.com/office/powerpoint/2010/main" val="2538957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E89AD2D-31A0-40AB-817F-7CA92B69D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4068"/>
            <a:ext cx="6935372" cy="1325563"/>
          </a:xfrm>
        </p:spPr>
        <p:txBody>
          <a:bodyPr/>
          <a:lstStyle/>
          <a:p>
            <a:r>
              <a:rPr lang="hu-HU" dirty="0"/>
              <a:t>A bizonyítás: A sorozat korlátossága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40714C82-3BE2-4D2C-A413-6ECE871BD95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90194" y="962703"/>
                <a:ext cx="11001080" cy="5730328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hu-HU" dirty="0"/>
                  <a:t>Mivel bebizonyítottuk, hogyha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hu-HU" dirty="0"/>
                  <a:t>konvergens, akkor határértke a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rad>
                  </m:oMath>
                </a14:m>
                <a:r>
                  <a:rPr lang="hu-HU" dirty="0"/>
                  <a:t> lesz, ezért elég bebizonyítani, hogy konvergens.</a:t>
                </a:r>
              </a:p>
              <a:p>
                <a:pPr marL="0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hu-HU" dirty="0"/>
                  <a:t>Tegyük fel, hogy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&gt;</m:t>
                    </m:r>
                    <m:rad>
                      <m:radPr>
                        <m:degHide m:val="on"/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rad>
                  </m:oMath>
                </a14:m>
                <a:r>
                  <a:rPr lang="hu-HU" dirty="0"/>
                  <a:t> és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hu-H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rad>
                  </m:oMath>
                </a14:m>
                <a:r>
                  <a:rPr lang="hu-HU" dirty="0"/>
                  <a:t> Alkalmazzunk teljes indukciót:</a:t>
                </a:r>
              </a:p>
              <a:p>
                <a:pPr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hu-HU" dirty="0"/>
                  <a:t>Tudjuk, hogy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hu-H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ad>
                      <m:radPr>
                        <m:degHide m:val="on"/>
                        <m:ctrlPr>
                          <a:rPr lang="hu-H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rad>
                  </m:oMath>
                </a14:m>
                <a:endParaRPr lang="hu-HU" dirty="0"/>
              </a:p>
              <a:p>
                <a:pPr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hu-HU" dirty="0"/>
                  <a:t>Tegyük fel hogy valamely n-re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hu-H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ad>
                      <m:radPr>
                        <m:degHide m:val="on"/>
                        <m:ctrlPr>
                          <a:rPr lang="hu-H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rad>
                  </m:oMath>
                </a14:m>
                <a:endParaRPr lang="hu-HU" dirty="0"/>
              </a:p>
              <a:p>
                <a:pPr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hu-HU" dirty="0"/>
                  <a:t>Induljunk ki az indukciós feltevésből és szorozzuk be mindkét oldalt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rad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hu-HU" dirty="0"/>
                  <a:t> kifejezéssel: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endParaRPr lang="hu-HU" dirty="0"/>
              </a:p>
              <a:p>
                <a:pPr marL="0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rad>
                        </m:e>
                      </m:d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ad>
                        <m:radPr>
                          <m:degHide m:val="on"/>
                          <m:ctrlP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</m:rad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</m:rad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u-HU" dirty="0"/>
              </a:p>
              <a:p>
                <a:pPr marL="0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𝑄</m:t>
                      </m:r>
                      <m:sSub>
                        <m:sSub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𝑄</m:t>
                      </m:r>
                      <m:rad>
                        <m:radPr>
                          <m:degHide m:val="on"/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rad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rad>
                    </m:oMath>
                  </m:oMathPara>
                </a14:m>
                <a:endParaRPr lang="hu-HU" dirty="0"/>
              </a:p>
              <a:p>
                <a:pPr marL="0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  <m:sSub>
                            <m:sSub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&gt;</m:t>
                      </m:r>
                      <m:rad>
                        <m:radPr>
                          <m:degHide m:val="on"/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rad>
                    </m:oMath>
                  </m:oMathPara>
                </a14:m>
                <a:endParaRPr lang="hu-HU" dirty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hu-HU" dirty="0"/>
                  <a:t>Tehát a sorozat alulról korlátos.</a:t>
                </a:r>
              </a:p>
              <a:p>
                <a:pPr marL="0" indent="0">
                  <a:lnSpc>
                    <a:spcPct val="50000"/>
                  </a:lnSpc>
                  <a:buNone/>
                </a:pPr>
                <a:endParaRPr lang="hu-HU" dirty="0"/>
              </a:p>
            </p:txBody>
          </p:sp>
        </mc:Choice>
        <mc:Fallback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40714C82-3BE2-4D2C-A413-6ECE871BD95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0194" y="962703"/>
                <a:ext cx="11001080" cy="5730328"/>
              </a:xfrm>
              <a:blipFill>
                <a:blip r:embed="rId3"/>
                <a:stretch>
                  <a:fillRect l="-997" r="-831" b="-10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5201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FE9A381-CB7A-454F-A24B-2683F2132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7104185" cy="1325563"/>
          </a:xfrm>
        </p:spPr>
        <p:txBody>
          <a:bodyPr/>
          <a:lstStyle/>
          <a:p>
            <a:r>
              <a:rPr lang="hu-HU" dirty="0"/>
              <a:t>A bizonyítás: A sorozat monotonitása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1AC4CFF6-0682-4D7A-BB10-185F0DA13A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73377" y="989814"/>
                <a:ext cx="11547835" cy="5608949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hu-HU" dirty="0"/>
                  <a:t>Ugyanezt a teljes indukciót használjuk, de most induljunk ki abból, hogy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&gt;</m:t>
                    </m:r>
                    <m:rad>
                      <m:radPr>
                        <m:degHide m:val="on"/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rad>
                  </m:oMath>
                </a14:m>
                <a:r>
                  <a:rPr lang="hu-HU" dirty="0"/>
                  <a:t>. Mindkét oldalt négyzetre emelve, majd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𝑄𝑐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hu-HU" dirty="0"/>
                  <a:t>-t hozzáadva a reláció nem változik.</a:t>
                </a:r>
              </a:p>
              <a:p>
                <a:pPr marL="0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𝑄</m:t>
                      </m:r>
                      <m:sSub>
                        <m:sSub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𝑄</m:t>
                      </m:r>
                      <m:sSub>
                        <m:sSub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hu-HU" b="0" dirty="0"/>
              </a:p>
              <a:p>
                <a:pPr marL="0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  <m:sSub>
                            <m:sSub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</m:oMath>
                  </m:oMathPara>
                </a14:m>
                <a:endParaRPr lang="hu-HU" dirty="0"/>
              </a:p>
              <a:p>
                <a:pPr marL="0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hu-HU" dirty="0"/>
                  <a:t>Ezzel bizonyítottuk, hogy a sorozat szigorúan monoton csökkenő. Mivel tudjuk, hogy a sorozat monoton csökkenő, és korlátos, ezért konvergens is. Már megmutattuk, hogyha a sorozat konvergens, akkor a határértéke csakis a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rad>
                  </m:oMath>
                </a14:m>
                <a:r>
                  <a:rPr lang="hu-HU" dirty="0"/>
                  <a:t> lehet. A többi esetet hasonló módon tudjuk bizonyítani.</a:t>
                </a:r>
              </a:p>
              <a:p>
                <a:pPr marL="0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hu-HU" dirty="0"/>
                  <a:t>Ezzel bebizonyítottuk, hogy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hu-HU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hu-H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hu-HU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hu-HU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den>
                        </m:f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= </m:t>
                        </m:r>
                        <m:rad>
                          <m:radPr>
                            <m:degHide m:val="on"/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rad>
                      </m:e>
                    </m:func>
                  </m:oMath>
                </a14:m>
                <a:endParaRPr lang="hu-HU" dirty="0"/>
              </a:p>
              <a:p>
                <a:pPr marL="0" indent="0">
                  <a:buNone/>
                </a:pPr>
                <a:endParaRPr lang="hu-HU" dirty="0"/>
              </a:p>
            </p:txBody>
          </p:sp>
        </mc:Choice>
        <mc:Fallback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1AC4CFF6-0682-4D7A-BB10-185F0DA13A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3377" y="989814"/>
                <a:ext cx="11547835" cy="5608949"/>
              </a:xfrm>
              <a:blipFill>
                <a:blip r:embed="rId2"/>
                <a:stretch>
                  <a:fillRect l="-950" r="-26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5655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0AB23E1-AEF1-47C6-B8DD-6ED4211BA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4839286" cy="1325563"/>
          </a:xfrm>
        </p:spPr>
        <p:txBody>
          <a:bodyPr/>
          <a:lstStyle/>
          <a:p>
            <a:r>
              <a:rPr lang="hu-HU" dirty="0"/>
              <a:t>A működése: A Q változó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1762BB1-F0C0-4502-9FED-50B4851B0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18"/>
            <a:ext cx="10515600" cy="4833145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Mint ahogy már említettem, a konvergencia sebességét csak és kizárólag a Q változó befolyásolja.</a:t>
            </a:r>
          </a:p>
          <a:p>
            <a:pPr marL="0" indent="0">
              <a:buNone/>
            </a:pPr>
            <a:r>
              <a:rPr lang="hu-HU" dirty="0"/>
              <a:t>Erről a sebességről csak statisztikai adataim vannak, de egész jól megmutatják a sebességének működését:</a:t>
            </a:r>
          </a:p>
          <a:p>
            <a:pPr marL="0" indent="0">
              <a:buNone/>
            </a:pPr>
            <a:r>
              <a:rPr lang="hu-HU" dirty="0"/>
              <a:t>Tekintsünk meg egy grafikont a különböző Q-</a:t>
            </a:r>
            <a:r>
              <a:rPr lang="hu-HU" dirty="0" err="1"/>
              <a:t>ra</a:t>
            </a:r>
            <a:r>
              <a:rPr lang="hu-HU" dirty="0"/>
              <a:t> való sebességekről: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9ACC07C-36A0-4FE1-BB3B-8080D2A481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340414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875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64BC762-3936-4B11-AE1D-7E7EB3639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6921305" cy="1325563"/>
          </a:xfrm>
        </p:spPr>
        <p:txBody>
          <a:bodyPr/>
          <a:lstStyle/>
          <a:p>
            <a:r>
              <a:rPr lang="hu-HU" dirty="0"/>
              <a:t>A működése: Konvergenciasebesség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3D23ACE5-6597-4FF3-9F04-5E46971F29C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04594"/>
                <a:ext cx="10247722" cy="5071619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hu-HU" dirty="0"/>
                  <a:t>Mint ahogy látszik, a Q minél közelebb van a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rad>
                  </m:oMath>
                </a14:m>
                <a:r>
                  <a:rPr lang="hu-HU" dirty="0"/>
                  <a:t>-hoz, annál gyorsabb lesz a sebesség.</a:t>
                </a:r>
              </a:p>
              <a:p>
                <a:pPr marL="0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hu-HU" dirty="0"/>
                  <a:t>A képlete a sebességnek nagyjából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hu-HU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d>
                              <m:dPr>
                                <m:begChr m:val="|"/>
                                <m:endChr m:val="|"/>
                                <m:ctrlPr>
                                  <a:rPr lang="hu-HU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hu-HU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hu-HU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rad>
                                <m: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</m:d>
                          </m:den>
                        </m:f>
                      </m:e>
                    </m:func>
                  </m:oMath>
                </a14:m>
                <a:r>
                  <a:rPr lang="hu-HU" dirty="0"/>
                  <a:t>. Ez nem teljesen pontos, egy kicsit mindig </a:t>
                </a:r>
                <a:r>
                  <a:rPr lang="hu-HU" dirty="0" err="1"/>
                  <a:t>alálő</a:t>
                </a:r>
                <a:r>
                  <a:rPr lang="hu-HU" dirty="0"/>
                  <a:t> ez a képlet, de nagyjából megmondani, hogy mennyi lesz jó, arra jól működik.</a:t>
                </a:r>
              </a:p>
              <a:p>
                <a:pPr marL="0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hu-HU" dirty="0"/>
                  <a:t>Ezzel elméletben végtelen gyorssá lehet tenni az algoritmust, ha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rad>
                  </m:oMath>
                </a14:m>
                <a:r>
                  <a:rPr lang="hu-HU" dirty="0"/>
                  <a:t>.</a:t>
                </a:r>
              </a:p>
              <a:p>
                <a:pPr marL="0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hu-HU" dirty="0"/>
                  <a:t>Ha gyakorlatban végtelenné nem is tudjuk gyorsítani a sorozatot, elég gyorsan ki tudunk számolni tetszőleges tizedesjegyet úgy, hogy kiszámoljuk Q=1-el pár lépésben, majd behelyettesítjük azt a Q helyére, és így tovább…</a:t>
                </a:r>
              </a:p>
              <a:p>
                <a:pPr marL="0" indent="0">
                  <a:buNone/>
                </a:pPr>
                <a:endParaRPr lang="hu-HU" dirty="0"/>
              </a:p>
              <a:p>
                <a:pPr marL="0" indent="0">
                  <a:buNone/>
                </a:pPr>
                <a:endParaRPr lang="hu-HU" dirty="0"/>
              </a:p>
            </p:txBody>
          </p:sp>
        </mc:Choice>
        <mc:Fallback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3D23ACE5-6597-4FF3-9F04-5E46971F29C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04594"/>
                <a:ext cx="10247722" cy="5071619"/>
              </a:xfrm>
              <a:blipFill>
                <a:blip r:embed="rId2"/>
                <a:stretch>
                  <a:fillRect l="-107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6932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1. egyéni séma">
      <a:majorFont>
        <a:latin typeface="Bahnschrift Condensed"/>
        <a:ea typeface=""/>
        <a:cs typeface=""/>
      </a:majorFont>
      <a:minorFont>
        <a:latin typeface="Bahnschrift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1079</Words>
  <Application>Microsoft Office PowerPoint</Application>
  <PresentationFormat>Szélesvásznú</PresentationFormat>
  <Paragraphs>84</Paragraphs>
  <Slides>14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9" baseType="lpstr">
      <vt:lpstr>Arial</vt:lpstr>
      <vt:lpstr>Bahnschrift Condensed</vt:lpstr>
      <vt:lpstr>Calibri</vt:lpstr>
      <vt:lpstr>Cambria Math</vt:lpstr>
      <vt:lpstr>Office-téma</vt:lpstr>
      <vt:lpstr>Gyökközelítő rekurzív algoritmus</vt:lpstr>
      <vt:lpstr>A története: Genesis</vt:lpstr>
      <vt:lpstr>A működése:Az alapok</vt:lpstr>
      <vt:lpstr>A bizonyítás: Ha konvergens, akkor hová?</vt:lpstr>
      <vt:lpstr>A története: A korai időszak</vt:lpstr>
      <vt:lpstr>A bizonyítás: A sorozat korlátossága</vt:lpstr>
      <vt:lpstr>A bizonyítás: A sorozat monotonitása</vt:lpstr>
      <vt:lpstr>A működése: A Q változó</vt:lpstr>
      <vt:lpstr>A működése: Konvergenciasebesség</vt:lpstr>
      <vt:lpstr>A története: A jelen</vt:lpstr>
      <vt:lpstr>A működése: Informatika alkalmazása</vt:lpstr>
      <vt:lpstr>Források:</vt:lpstr>
      <vt:lpstr>Külön köszönet: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Gyökközelítő rekurzív algoritus</dc:title>
  <dc:creator>user</dc:creator>
  <cp:lastModifiedBy>recseyzsuzsa@sulid.hu</cp:lastModifiedBy>
  <cp:revision>32</cp:revision>
  <dcterms:created xsi:type="dcterms:W3CDTF">2020-02-12T16:11:33Z</dcterms:created>
  <dcterms:modified xsi:type="dcterms:W3CDTF">2020-03-30T07:45:10Z</dcterms:modified>
</cp:coreProperties>
</file>