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56" r:id="rId4"/>
    <p:sldId id="261" r:id="rId5"/>
    <p:sldId id="260" r:id="rId6"/>
    <p:sldId id="262" r:id="rId7"/>
    <p:sldId id="264" r:id="rId8"/>
    <p:sldId id="266" r:id="rId9"/>
    <p:sldId id="269" r:id="rId10"/>
    <p:sldId id="265" r:id="rId11"/>
    <p:sldId id="268" r:id="rId12"/>
    <p:sldId id="257" r:id="rId1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3" d="100"/>
          <a:sy n="43" d="100"/>
        </p:scale>
        <p:origin x="75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810" y="4250410"/>
            <a:ext cx="12512634" cy="107455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1218882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hu-HU" dirty="0" smtClean="0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085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30ADD-F238-4B4B-B58F-F836AA62DE6F}" type="datetimeFigureOut">
              <a:rPr lang="hu-HU" smtClean="0"/>
              <a:t>2020. 06. 11.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C08C1647-E99B-4F45-9CF6-9B458675CA3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3165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30ADD-F238-4B4B-B58F-F836AA62DE6F}" type="datetimeFigureOut">
              <a:rPr lang="hu-HU" smtClean="0"/>
              <a:t>2020. 06. 11.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C08C1647-E99B-4F45-9CF6-9B458675CA3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5733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30ADD-F238-4B4B-B58F-F836AA62DE6F}" type="datetimeFigureOut">
              <a:rPr lang="hu-HU" smtClean="0"/>
              <a:t>2020. 06. 11.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08C1647-E99B-4F45-9CF6-9B458675CA3C}" type="slidenum">
              <a:rPr lang="hu-HU" smtClean="0"/>
              <a:t>‹#›</a:t>
            </a:fld>
            <a:endParaRPr lang="hu-H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5255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30ADD-F238-4B4B-B58F-F836AA62DE6F}" type="datetimeFigureOut">
              <a:rPr lang="hu-HU" smtClean="0"/>
              <a:t>2020. 06. 11.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08C1647-E99B-4F45-9CF6-9B458675CA3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1851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30ADD-F238-4B4B-B58F-F836AA62DE6F}" type="datetimeFigureOut">
              <a:rPr lang="hu-HU" smtClean="0"/>
              <a:t>2020. 06. 11.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C1647-E99B-4F45-9CF6-9B458675CA3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4074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30ADD-F238-4B4B-B58F-F836AA62DE6F}" type="datetimeFigureOut">
              <a:rPr lang="hu-HU" smtClean="0"/>
              <a:t>2020. 06. 11.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C1647-E99B-4F45-9CF6-9B458675CA3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6929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30ADD-F238-4B4B-B58F-F836AA62DE6F}" type="datetimeFigureOut">
              <a:rPr lang="hu-HU" smtClean="0"/>
              <a:t>2020. 06. 11.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C1647-E99B-4F45-9CF6-9B458675CA3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76189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D430ADD-F238-4B4B-B58F-F836AA62DE6F}" type="datetimeFigureOut">
              <a:rPr lang="hu-HU" smtClean="0"/>
              <a:t>2020. 06. 11.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C08C1647-E99B-4F45-9CF6-9B458675CA3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3206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30ADD-F238-4B4B-B58F-F836AA62DE6F}" type="datetimeFigureOut">
              <a:rPr lang="hu-HU" smtClean="0"/>
              <a:t>2020. 06. 11.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C1647-E99B-4F45-9CF6-9B458675CA3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5188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30ADD-F238-4B4B-B58F-F836AA62DE6F}" type="datetimeFigureOut">
              <a:rPr lang="hu-HU" smtClean="0"/>
              <a:t>2020. 06. 11.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C08C1647-E99B-4F45-9CF6-9B458675CA3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56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30ADD-F238-4B4B-B58F-F836AA62DE6F}" type="datetimeFigureOut">
              <a:rPr lang="hu-HU" smtClean="0"/>
              <a:t>2020. 06. 11.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C1647-E99B-4F45-9CF6-9B458675CA3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2980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30ADD-F238-4B4B-B58F-F836AA62DE6F}" type="datetimeFigureOut">
              <a:rPr lang="hu-HU" smtClean="0"/>
              <a:t>2020. 06. 11.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C1647-E99B-4F45-9CF6-9B458675CA3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307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30ADD-F238-4B4B-B58F-F836AA62DE6F}" type="datetimeFigureOut">
              <a:rPr lang="hu-HU" smtClean="0"/>
              <a:t>2020. 06. 11.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C1647-E99B-4F45-9CF6-9B458675CA3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901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30ADD-F238-4B4B-B58F-F836AA62DE6F}" type="datetimeFigureOut">
              <a:rPr lang="hu-HU" smtClean="0"/>
              <a:t>2020. 06. 11.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C1647-E99B-4F45-9CF6-9B458675CA3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0788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30ADD-F238-4B4B-B58F-F836AA62DE6F}" type="datetimeFigureOut">
              <a:rPr lang="hu-HU" smtClean="0"/>
              <a:t>2020. 06. 11.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C1647-E99B-4F45-9CF6-9B458675CA3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1085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30ADD-F238-4B4B-B58F-F836AA62DE6F}" type="datetimeFigureOut">
              <a:rPr lang="hu-HU" smtClean="0"/>
              <a:t>2020. 06. 11.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C1647-E99B-4F45-9CF6-9B458675CA3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0602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30ADD-F238-4B4B-B58F-F836AA62DE6F}" type="datetimeFigureOut">
              <a:rPr lang="hu-HU" smtClean="0"/>
              <a:t>2020. 06. 11.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C1647-E99B-4F45-9CF6-9B458675CA3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98482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lideshare.net/sarahgreenberg/genetic-engineering-final-3271328" TargetMode="External"/><Relationship Id="rId3" Type="http://schemas.openxmlformats.org/officeDocument/2006/relationships/hyperlink" Target="https://en.wikipedia.org/wiki/Genetic_engineering" TargetMode="External"/><Relationship Id="rId7" Type="http://schemas.openxmlformats.org/officeDocument/2006/relationships/hyperlink" Target="https://www.circleofdocs.com/genetically-mutated-salmon-approved-for-consumption-according-to-fda/" TargetMode="External"/><Relationship Id="rId2" Type="http://schemas.openxmlformats.org/officeDocument/2006/relationships/hyperlink" Target="https://en.wikipedia.org/wiki/Genetically_modified_foo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armonet.hu/csalad-_-otthon/4371-mi-a-genmanipulacio.html" TargetMode="External"/><Relationship Id="rId5" Type="http://schemas.openxmlformats.org/officeDocument/2006/relationships/hyperlink" Target="http://www.higean.org/what-is-genetic-engineering-and-how-does-it-work.php" TargetMode="External"/><Relationship Id="rId4" Type="http://schemas.openxmlformats.org/officeDocument/2006/relationships/hyperlink" Target="https://en.wikipedia.org/wiki/Genetically_modified_crops" TargetMode="External"/><Relationship Id="rId9" Type="http://schemas.openxmlformats.org/officeDocument/2006/relationships/hyperlink" Target="https://www.sciencealert.com/new-t-cell-therapy-kills-most-human-cancer-types-and-might-work-across-individual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967257"/>
            <a:ext cx="5043142" cy="12201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/>
              <a:t>Készítette: </a:t>
            </a:r>
            <a:r>
              <a:rPr lang="hu-HU" dirty="0" err="1" smtClean="0"/>
              <a:t>Kübler</a:t>
            </a:r>
            <a:r>
              <a:rPr lang="hu-HU" dirty="0" smtClean="0"/>
              <a:t> Ákos</a:t>
            </a:r>
            <a:endParaRPr lang="hu-HU" dirty="0"/>
          </a:p>
        </p:txBody>
      </p:sp>
      <p:pic>
        <p:nvPicPr>
          <p:cNvPr id="4" name="Kép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7895"/>
            <a:ext cx="12192000" cy="3850105"/>
          </a:xfrm>
          <a:prstGeom prst="rect">
            <a:avLst/>
          </a:prstGeom>
        </p:spPr>
      </p:pic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/>
          <a:lstStyle/>
          <a:p>
            <a:r>
              <a:rPr lang="hu-HU" dirty="0" smtClean="0"/>
              <a:t>A génmanipuláció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08820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Összegzés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0321" y="2220687"/>
            <a:ext cx="4468622" cy="413657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 smtClean="0"/>
              <a:t>Ez egy technológia, amiről nem tudunk sokat, de tudjuk, hogy veszélyes lehet. Jelenleg a tudó-sok lassú mozdulatokkal próbálják ki mire képesek, hiszen egy rossz lépés, és komoly </a:t>
            </a:r>
            <a:r>
              <a:rPr lang="hu-HU" dirty="0" err="1" smtClean="0"/>
              <a:t>következmé-nyekkel</a:t>
            </a:r>
            <a:r>
              <a:rPr lang="hu-HU" dirty="0" smtClean="0"/>
              <a:t> kell számolnunk.</a:t>
            </a:r>
          </a:p>
          <a:p>
            <a:pPr marL="0" indent="0">
              <a:buNone/>
            </a:pPr>
            <a:r>
              <a:rPr lang="hu-HU" dirty="0" smtClean="0"/>
              <a:t>Ugyanakkor az internet vagy számítógéphez hasonló vagy nagyobb méretű alkalmazásai lehetnek.</a:t>
            </a:r>
          </a:p>
          <a:p>
            <a:pPr marL="0" indent="0">
              <a:buNone/>
            </a:pPr>
            <a:r>
              <a:rPr lang="hu-HU" dirty="0" smtClean="0"/>
              <a:t>Rendkívül szélsőséges </a:t>
            </a:r>
            <a:r>
              <a:rPr lang="hu-HU" dirty="0" err="1" smtClean="0"/>
              <a:t>techno-lógia</a:t>
            </a:r>
            <a:r>
              <a:rPr lang="hu-HU" dirty="0" smtClean="0"/>
              <a:t>, de megéri kutatni.</a:t>
            </a:r>
            <a:endParaRPr lang="hu-HU" dirty="0"/>
          </a:p>
        </p:txBody>
      </p:sp>
      <p:pic>
        <p:nvPicPr>
          <p:cNvPr id="5" name="Picture 2" descr="Danger - Simple English Wikipedia, the free encyclo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684" y="2855417"/>
            <a:ext cx="3085344" cy="270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eneral Safe Symbol Safety Sign - 10&quot; wide x 10&quot; tall: Amazon.com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5028" y="2855417"/>
            <a:ext cx="2702247" cy="270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966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Köszönöm a figyelmet!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680321" y="2242457"/>
            <a:ext cx="8089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Sajnos kérdésekre nem tudok válaszolni jelenleg a helyzetnek köszönhetően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37835"/>
            <a:ext cx="4909457" cy="3267021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7089" y="6346236"/>
            <a:ext cx="490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(A kép nem az igazi méretarányokat mutatja)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895" y="2720902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57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0931" y="2180461"/>
            <a:ext cx="11594755" cy="4533159"/>
          </a:xfrm>
        </p:spPr>
        <p:txBody>
          <a:bodyPr>
            <a:normAutofit/>
          </a:bodyPr>
          <a:lstStyle/>
          <a:p>
            <a:r>
              <a:rPr lang="hu-HU" sz="2000" dirty="0">
                <a:hlinkClick r:id="rId2"/>
              </a:rPr>
              <a:t>https://</a:t>
            </a:r>
            <a:r>
              <a:rPr lang="hu-HU" sz="2000" dirty="0" smtClean="0">
                <a:hlinkClick r:id="rId2"/>
              </a:rPr>
              <a:t>en.wikipedia.org/wiki/Genetically_modified_food</a:t>
            </a:r>
            <a:endParaRPr lang="hu-HU" sz="2000" dirty="0" smtClean="0"/>
          </a:p>
          <a:p>
            <a:r>
              <a:rPr lang="hu-HU" sz="2000" dirty="0">
                <a:hlinkClick r:id="rId3"/>
              </a:rPr>
              <a:t>https://</a:t>
            </a:r>
            <a:r>
              <a:rPr lang="hu-HU" sz="2000" dirty="0" smtClean="0">
                <a:hlinkClick r:id="rId3"/>
              </a:rPr>
              <a:t>en.wikipedia.org/wiki/Genetic_engineering</a:t>
            </a:r>
            <a:endParaRPr lang="hu-HU" sz="2000" dirty="0" smtClean="0"/>
          </a:p>
          <a:p>
            <a:r>
              <a:rPr lang="hu-HU" sz="2000" dirty="0">
                <a:hlinkClick r:id="rId4"/>
              </a:rPr>
              <a:t>https://</a:t>
            </a:r>
            <a:r>
              <a:rPr lang="hu-HU" sz="2000" dirty="0" smtClean="0">
                <a:hlinkClick r:id="rId4"/>
              </a:rPr>
              <a:t>en.wikipedia.org/wiki/Genetically_modified_crops</a:t>
            </a:r>
            <a:endParaRPr lang="hu-HU" sz="2000" dirty="0" smtClean="0"/>
          </a:p>
          <a:p>
            <a:r>
              <a:rPr lang="hu-HU" sz="2000" dirty="0">
                <a:hlinkClick r:id="rId5"/>
              </a:rPr>
              <a:t>http://</a:t>
            </a:r>
            <a:r>
              <a:rPr lang="hu-HU" sz="2000" dirty="0" smtClean="0">
                <a:hlinkClick r:id="rId5"/>
              </a:rPr>
              <a:t>www.higean.org/what-is-genetic-engineering-and-how-does-it-work.php</a:t>
            </a:r>
            <a:endParaRPr lang="hu-HU" sz="2000" dirty="0"/>
          </a:p>
          <a:p>
            <a:r>
              <a:rPr lang="hu-HU" sz="2000" dirty="0">
                <a:hlinkClick r:id="rId6"/>
              </a:rPr>
              <a:t>https://harmonet.hu/csalad-_-</a:t>
            </a:r>
            <a:r>
              <a:rPr lang="hu-HU" sz="2000" dirty="0" smtClean="0">
                <a:hlinkClick r:id="rId6"/>
              </a:rPr>
              <a:t>otthon/4371-mi-a-genmanipulacio.html</a:t>
            </a:r>
            <a:endParaRPr lang="hu-HU" sz="2000" dirty="0" smtClean="0"/>
          </a:p>
          <a:p>
            <a:r>
              <a:rPr lang="hu-HU" sz="2000" dirty="0">
                <a:hlinkClick r:id="rId7"/>
              </a:rPr>
              <a:t>https://www.circleofdocs.com/genetically-mutated-salmon-approved-for-consumption-according-to-fda</a:t>
            </a:r>
            <a:r>
              <a:rPr lang="hu-HU" sz="2000" dirty="0" smtClean="0">
                <a:hlinkClick r:id="rId7"/>
              </a:rPr>
              <a:t>/</a:t>
            </a:r>
            <a:endParaRPr lang="hu-HU" sz="2000" dirty="0" smtClean="0"/>
          </a:p>
          <a:p>
            <a:r>
              <a:rPr lang="hu-HU" sz="2000" dirty="0">
                <a:hlinkClick r:id="rId8"/>
              </a:rPr>
              <a:t>https://</a:t>
            </a:r>
            <a:r>
              <a:rPr lang="hu-HU" sz="2000" dirty="0" smtClean="0">
                <a:hlinkClick r:id="rId8"/>
              </a:rPr>
              <a:t>www.slideshare.net/sarahgreenberg/genetic-engineering-final-3271328</a:t>
            </a:r>
            <a:endParaRPr lang="hu-HU" sz="2000" dirty="0" smtClean="0"/>
          </a:p>
          <a:p>
            <a:r>
              <a:rPr lang="hu-HU" sz="2000" dirty="0">
                <a:hlinkClick r:id="rId9"/>
              </a:rPr>
              <a:t>https://www.sciencealert.com/new-t-cell-therapy-kills-most-human-cancer-types-and-might-work-across-individuals</a:t>
            </a:r>
            <a:endParaRPr lang="hu-HU" sz="2000" dirty="0" smtClean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Források: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2198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973179"/>
            <a:ext cx="4613574" cy="4112053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u-HU" dirty="0" smtClean="0"/>
              <a:t>Röviden: Egy élőlény génállományába való közvetlen beavatkozás biotechnológiával. Gyakorlatilag valamilyen eszközzel a sejt génállományából kivesznek egy darabot, amelyet kicserélnek egy másik darabra.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905" y="1973179"/>
            <a:ext cx="6513094" cy="4884820"/>
          </a:xfrm>
          <a:prstGeom prst="rect">
            <a:avLst/>
          </a:prstGeom>
        </p:spPr>
      </p:pic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 a génmanipuláció?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63143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zövegdoboz 23"/>
          <p:cNvSpPr txBox="1"/>
          <p:nvPr/>
        </p:nvSpPr>
        <p:spPr>
          <a:xfrm>
            <a:off x="372979" y="2386139"/>
            <a:ext cx="548640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2200" dirty="0" smtClean="0"/>
              <a:t>A folyamata lényegében abból áll, hogy enzimekkel a DNS-t (géneket) egy szervezetből (1) egy részét kivágják, és betöltik egy másik szervezetben (2) a hiányzó részt ezzel a darabbal.</a:t>
            </a:r>
          </a:p>
          <a:p>
            <a:pPr>
              <a:lnSpc>
                <a:spcPct val="150000"/>
              </a:lnSpc>
            </a:pPr>
            <a:r>
              <a:rPr lang="hu-HU" sz="2200" dirty="0" smtClean="0"/>
              <a:t>2. szervezet új tulajdonságokra tesz szert </a:t>
            </a:r>
          </a:p>
          <a:p>
            <a:pPr>
              <a:lnSpc>
                <a:spcPct val="150000"/>
              </a:lnSpc>
            </a:pPr>
            <a:r>
              <a:rPr lang="hu-HU" sz="2200" dirty="0" smtClean="0"/>
              <a:t>Például: Emberi gén lazacban</a:t>
            </a:r>
          </a:p>
        </p:txBody>
      </p:sp>
      <p:pic>
        <p:nvPicPr>
          <p:cNvPr id="25" name="Kép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379" y="1972482"/>
            <a:ext cx="6332621" cy="4885518"/>
          </a:xfrm>
          <a:prstGeom prst="rect">
            <a:avLst/>
          </a:prstGeom>
        </p:spPr>
      </p:pic>
      <p:sp>
        <p:nvSpPr>
          <p:cNvPr id="5" name="Cím 3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/>
          <a:lstStyle/>
          <a:p>
            <a:r>
              <a:rPr lang="hu-HU" dirty="0" smtClean="0"/>
              <a:t>Működése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0147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0321" y="2148706"/>
            <a:ext cx="5747657" cy="436095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endParaRPr lang="hu-HU" sz="2200" dirty="0" smtClean="0"/>
          </a:p>
          <a:p>
            <a:pPr>
              <a:lnSpc>
                <a:spcPct val="150000"/>
              </a:lnSpc>
            </a:pPr>
            <a:r>
              <a:rPr lang="hu-HU" sz="2200" dirty="0" err="1" smtClean="0"/>
              <a:t>Ellenálóság</a:t>
            </a:r>
            <a:r>
              <a:rPr lang="hu-HU" sz="2200" dirty="0" smtClean="0"/>
              <a:t> növelése kórok és betegségek ellen</a:t>
            </a:r>
          </a:p>
          <a:p>
            <a:pPr>
              <a:lnSpc>
                <a:spcPct val="150000"/>
              </a:lnSpc>
            </a:pPr>
            <a:r>
              <a:rPr lang="hu-HU" sz="2200" dirty="0" smtClean="0"/>
              <a:t>Marhák tejhozamának növelése</a:t>
            </a:r>
          </a:p>
          <a:p>
            <a:pPr>
              <a:lnSpc>
                <a:spcPct val="150000"/>
              </a:lnSpc>
            </a:pPr>
            <a:r>
              <a:rPr lang="hu-HU" sz="2200" dirty="0" smtClean="0"/>
              <a:t>Birkák gyapjújának növekedésének gyorsítása</a:t>
            </a:r>
          </a:p>
          <a:p>
            <a:pPr>
              <a:lnSpc>
                <a:spcPct val="150000"/>
              </a:lnSpc>
            </a:pPr>
            <a:r>
              <a:rPr lang="hu-HU" sz="2200" dirty="0" smtClean="0"/>
              <a:t>Nagyobb húshozam</a:t>
            </a:r>
            <a:endParaRPr lang="hu-HU" sz="2200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Alkalmazása állatokon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36826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5943" y="1994876"/>
            <a:ext cx="4680857" cy="4839922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endParaRPr lang="hu-HU" sz="2200" dirty="0" smtClean="0"/>
          </a:p>
          <a:p>
            <a:pPr>
              <a:lnSpc>
                <a:spcPct val="150000"/>
              </a:lnSpc>
            </a:pPr>
            <a:r>
              <a:rPr lang="hu-HU" sz="2200" dirty="0" smtClean="0"/>
              <a:t>Ellenállóság növelése környezeti tényezők, vegyszerek és kórok ellen</a:t>
            </a:r>
          </a:p>
          <a:p>
            <a:pPr>
              <a:lnSpc>
                <a:spcPct val="150000"/>
              </a:lnSpc>
            </a:pPr>
            <a:r>
              <a:rPr lang="hu-HU" sz="2200" dirty="0" smtClean="0"/>
              <a:t>Nagyobb tápanyagtartalom</a:t>
            </a:r>
          </a:p>
          <a:p>
            <a:pPr>
              <a:lnSpc>
                <a:spcPct val="150000"/>
              </a:lnSpc>
            </a:pPr>
            <a:r>
              <a:rPr lang="hu-HU" sz="2200" dirty="0" smtClean="0"/>
              <a:t>Termés gyorsabb érése</a:t>
            </a:r>
          </a:p>
          <a:p>
            <a:pPr>
              <a:lnSpc>
                <a:spcPct val="150000"/>
              </a:lnSpc>
            </a:pPr>
            <a:r>
              <a:rPr lang="hu-HU" sz="2200" dirty="0" smtClean="0"/>
              <a:t>Hozam növelése</a:t>
            </a:r>
          </a:p>
          <a:p>
            <a:pPr>
              <a:lnSpc>
                <a:spcPct val="150000"/>
              </a:lnSpc>
            </a:pPr>
            <a:r>
              <a:rPr lang="hu-HU" sz="2200" dirty="0" smtClean="0"/>
              <a:t>Vegyszerek szükségességét csökkenti</a:t>
            </a:r>
            <a:endParaRPr lang="hu-HU" sz="220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971675"/>
            <a:ext cx="7315200" cy="4886325"/>
          </a:xfrm>
          <a:prstGeom prst="rect">
            <a:avLst/>
          </a:prstGeom>
        </p:spPr>
      </p:pic>
      <p:sp>
        <p:nvSpPr>
          <p:cNvPr id="8" name="Lefelé nyíl 7"/>
          <p:cNvSpPr/>
          <p:nvPr/>
        </p:nvSpPr>
        <p:spPr>
          <a:xfrm>
            <a:off x="3672115" y="3400267"/>
            <a:ext cx="580571" cy="1824876"/>
          </a:xfrm>
          <a:prstGeom prst="downArrow">
            <a:avLst>
              <a:gd name="adj1" fmla="val 4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Alkalmazása növényeken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75722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Következményei</a:t>
            </a: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>
          <a:xfrm>
            <a:off x="680319" y="2335814"/>
            <a:ext cx="4472327" cy="693135"/>
          </a:xfrm>
        </p:spPr>
        <p:txBody>
          <a:bodyPr/>
          <a:lstStyle/>
          <a:p>
            <a:r>
              <a:rPr lang="hu-HU" dirty="0" smtClean="0"/>
              <a:t>Optimista nézet</a:t>
            </a:r>
            <a:endParaRPr lang="hu-HU" dirty="0"/>
          </a:p>
        </p:txBody>
      </p:sp>
      <p:sp>
        <p:nvSpPr>
          <p:cNvPr id="7" name="Tartalom helye 6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382799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u-HU" dirty="0" smtClean="0"/>
              <a:t>Az emberiség legtöbb jelenlegi problémáját képes megoldani. Éhínség, jelenleg </a:t>
            </a:r>
            <a:r>
              <a:rPr lang="hu-HU" dirty="0" err="1" smtClean="0"/>
              <a:t>gyógyíthatlan</a:t>
            </a:r>
            <a:r>
              <a:rPr lang="hu-HU" dirty="0" smtClean="0"/>
              <a:t> betegségek tudna gyógyítani (Alzheimer, HIV, AIDS, Ebola), Emberek élettartamát </a:t>
            </a:r>
            <a:r>
              <a:rPr lang="hu-HU" dirty="0" err="1" smtClean="0"/>
              <a:t>hosszabíthatja</a:t>
            </a:r>
            <a:r>
              <a:rPr lang="hu-HU" dirty="0" smtClean="0"/>
              <a:t>, stb..</a:t>
            </a:r>
          </a:p>
        </p:txBody>
      </p:sp>
      <p:sp>
        <p:nvSpPr>
          <p:cNvPr id="8" name="Szöveg helye 7"/>
          <p:cNvSpPr>
            <a:spLocks noGrp="1"/>
          </p:cNvSpPr>
          <p:nvPr>
            <p:ph type="body" sz="quarter" idx="3"/>
          </p:nvPr>
        </p:nvSpPr>
        <p:spPr>
          <a:xfrm>
            <a:off x="5487250" y="2335814"/>
            <a:ext cx="4474028" cy="692076"/>
          </a:xfrm>
        </p:spPr>
        <p:txBody>
          <a:bodyPr/>
          <a:lstStyle/>
          <a:p>
            <a:r>
              <a:rPr lang="hu-HU" dirty="0" smtClean="0"/>
              <a:t>Pesszimista nézet</a:t>
            </a:r>
            <a:endParaRPr lang="hu-HU" dirty="0"/>
          </a:p>
        </p:txBody>
      </p:sp>
      <p:sp>
        <p:nvSpPr>
          <p:cNvPr id="9" name="Tartalom helye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u-HU" dirty="0" smtClean="0"/>
              <a:t>Csökkenti a </a:t>
            </a:r>
            <a:r>
              <a:rPr lang="hu-HU" dirty="0" err="1" smtClean="0"/>
              <a:t>biodiverzitást</a:t>
            </a:r>
            <a:r>
              <a:rPr lang="hu-HU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Egészségügyi rizikók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Felboríthatja a természet egyensúlyát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77784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Etikai kérdések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693814"/>
          </a:xfrm>
        </p:spPr>
        <p:txBody>
          <a:bodyPr/>
          <a:lstStyle/>
          <a:p>
            <a:r>
              <a:rPr lang="hu-HU" dirty="0" smtClean="0"/>
              <a:t>A génmanipuláció segítségével lehetővé válhat a klónozás:</a:t>
            </a:r>
          </a:p>
          <a:p>
            <a:pPr lvl="1"/>
            <a:r>
              <a:rPr lang="hu-HU" dirty="0" smtClean="0"/>
              <a:t>Hogy kell viselkedni egy klónnal?</a:t>
            </a:r>
          </a:p>
          <a:p>
            <a:pPr lvl="1"/>
            <a:r>
              <a:rPr lang="hu-HU" dirty="0" smtClean="0"/>
              <a:t>Megkapja-e az alapvető emberi jogokat?</a:t>
            </a:r>
          </a:p>
          <a:p>
            <a:pPr lvl="1"/>
            <a:r>
              <a:rPr lang="hu-HU" dirty="0" smtClean="0"/>
              <a:t>Kirekesztjük-e őket, ha egy ideig velünk élnek?</a:t>
            </a:r>
          </a:p>
          <a:p>
            <a:r>
              <a:rPr lang="hu-HU" dirty="0" err="1" smtClean="0"/>
              <a:t>Designer</a:t>
            </a:r>
            <a:r>
              <a:rPr lang="hu-HU" dirty="0" smtClean="0"/>
              <a:t> </a:t>
            </a:r>
            <a:r>
              <a:rPr lang="hu-HU" dirty="0" err="1" smtClean="0"/>
              <a:t>babies</a:t>
            </a:r>
            <a:r>
              <a:rPr lang="hu-HU" dirty="0" smtClean="0"/>
              <a:t>:</a:t>
            </a:r>
          </a:p>
          <a:p>
            <a:pPr lvl="1"/>
            <a:r>
              <a:rPr lang="hu-HU" dirty="0" smtClean="0"/>
              <a:t>„Egyáltalán az én gyerekem-e, ha meg lehet változtatni a babán bármit”</a:t>
            </a:r>
          </a:p>
          <a:p>
            <a:r>
              <a:rPr lang="hu-HU" dirty="0" smtClean="0"/>
              <a:t>Étel, ital:</a:t>
            </a:r>
          </a:p>
          <a:p>
            <a:pPr lvl="1"/>
            <a:r>
              <a:rPr lang="hu-HU" dirty="0" smtClean="0"/>
              <a:t>Egészséges-e?</a:t>
            </a:r>
          </a:p>
          <a:p>
            <a:pPr lvl="1"/>
            <a:r>
              <a:rPr lang="hu-HU" dirty="0" smtClean="0"/>
              <a:t>Természetes vagy nem?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60036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8543"/>
            <a:ext cx="4909457" cy="4909457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2543" y="1948543"/>
            <a:ext cx="4909457" cy="4909457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Veszélyeinek összefoglalása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0321" y="2282443"/>
            <a:ext cx="9160365" cy="4020385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Legfontosabb veszélyei, hogy nem tudjuk mire képes egy kis változtatás.</a:t>
            </a:r>
          </a:p>
          <a:p>
            <a:pPr marL="0" indent="0">
              <a:buNone/>
            </a:pPr>
            <a:r>
              <a:rPr lang="hu-HU" dirty="0" smtClean="0"/>
              <a:t>„A </a:t>
            </a:r>
            <a:r>
              <a:rPr lang="hu-HU" dirty="0" err="1" smtClean="0"/>
              <a:t>butterfly</a:t>
            </a:r>
            <a:r>
              <a:rPr lang="hu-HU" dirty="0" smtClean="0"/>
              <a:t> </a:t>
            </a:r>
            <a:r>
              <a:rPr lang="hu-HU" dirty="0" err="1" smtClean="0"/>
              <a:t>flapping</a:t>
            </a:r>
            <a:r>
              <a:rPr lang="hu-HU" dirty="0" smtClean="0"/>
              <a:t> </a:t>
            </a:r>
            <a:r>
              <a:rPr lang="hu-HU" dirty="0" err="1" smtClean="0"/>
              <a:t>it’s</a:t>
            </a:r>
            <a:r>
              <a:rPr lang="hu-HU" dirty="0" smtClean="0"/>
              <a:t> </a:t>
            </a:r>
            <a:r>
              <a:rPr lang="hu-HU" dirty="0" err="1" smtClean="0"/>
              <a:t>wings</a:t>
            </a:r>
            <a:r>
              <a:rPr lang="hu-HU" dirty="0" smtClean="0"/>
              <a:t> </a:t>
            </a:r>
            <a:r>
              <a:rPr lang="hu-HU" dirty="0" err="1" smtClean="0"/>
              <a:t>can</a:t>
            </a:r>
            <a:r>
              <a:rPr lang="hu-HU" dirty="0" smtClean="0"/>
              <a:t> </a:t>
            </a:r>
            <a:r>
              <a:rPr lang="hu-HU" dirty="0" err="1" smtClean="0"/>
              <a:t>cause</a:t>
            </a:r>
            <a:r>
              <a:rPr lang="hu-HU" dirty="0" smtClean="0"/>
              <a:t> </a:t>
            </a:r>
            <a:r>
              <a:rPr lang="hu-HU" dirty="0" err="1" smtClean="0"/>
              <a:t>a</a:t>
            </a:r>
            <a:r>
              <a:rPr lang="hu-HU" dirty="0" smtClean="0"/>
              <a:t> </a:t>
            </a:r>
            <a:r>
              <a:rPr lang="hu-HU" dirty="0" err="1" smtClean="0"/>
              <a:t>tornado</a:t>
            </a:r>
            <a:r>
              <a:rPr lang="hu-HU" dirty="0" smtClean="0"/>
              <a:t> </a:t>
            </a:r>
            <a:r>
              <a:rPr lang="hu-HU" dirty="0" err="1" smtClean="0"/>
              <a:t>weeks</a:t>
            </a:r>
            <a:r>
              <a:rPr lang="hu-HU" dirty="0" smtClean="0"/>
              <a:t> </a:t>
            </a:r>
            <a:r>
              <a:rPr lang="hu-HU" dirty="0" err="1" smtClean="0"/>
              <a:t>later</a:t>
            </a:r>
            <a:r>
              <a:rPr lang="hu-HU" dirty="0" smtClean="0"/>
              <a:t>” </a:t>
            </a:r>
          </a:p>
          <a:p>
            <a:pPr marL="0" indent="0">
              <a:buNone/>
            </a:pPr>
            <a:r>
              <a:rPr lang="hu-HU" dirty="0" smtClean="0"/>
              <a:t>A legkisebb változtatás drasztikus változásokat képes létrehozni. </a:t>
            </a:r>
            <a:br>
              <a:rPr lang="hu-HU" dirty="0" smtClean="0"/>
            </a:br>
            <a:r>
              <a:rPr lang="hu-HU" dirty="0" smtClean="0"/>
              <a:t>Tegyük fel hogy az oroszlán egy génjét, ami segíti a vadászatban, felerősítjük. Kis idő múlva prédájának száma csökken, akár ki is pusztulhat. Ezért nem szabad elhamarkodottan csinálni.</a:t>
            </a:r>
          </a:p>
          <a:p>
            <a:pPr marL="0" indent="0">
              <a:buNone/>
            </a:pPr>
            <a:r>
              <a:rPr lang="hu-HU" dirty="0" smtClean="0"/>
              <a:t>Ezenkívül lehet hogy nem is a kívánt hatást váltjuk ki, ami meg egyértelmű miért rossz.</a:t>
            </a:r>
            <a:endParaRPr lang="hu-HU" dirty="0"/>
          </a:p>
        </p:txBody>
      </p:sp>
      <p:pic>
        <p:nvPicPr>
          <p:cNvPr id="8" name="Picture 2" descr="Danger - Simple English Wikipedia, the free encyclop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34322"/>
            <a:ext cx="1500537" cy="131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637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rákkutatásban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168" y="1969168"/>
            <a:ext cx="4888832" cy="4888832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680321" y="2231572"/>
            <a:ext cx="56660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Kulcsszó: 	T-sejt</a:t>
            </a:r>
          </a:p>
          <a:p>
            <a:r>
              <a:rPr lang="hu-HU" dirty="0" smtClean="0"/>
              <a:t>Típus: 		fehérvérsejt</a:t>
            </a:r>
          </a:p>
          <a:p>
            <a:r>
              <a:rPr lang="hu-HU" dirty="0" smtClean="0"/>
              <a:t>Feladat:		Immunrendszeri feladatok</a:t>
            </a:r>
          </a:p>
          <a:p>
            <a:r>
              <a:rPr lang="hu-HU" dirty="0" smtClean="0"/>
              <a:t>Módszer:		Találkozáskor a defektes sejtet 		megtámadja</a:t>
            </a:r>
            <a:endParaRPr lang="hu-HU" dirty="0"/>
          </a:p>
          <a:p>
            <a:r>
              <a:rPr lang="hu-HU" dirty="0" smtClean="0"/>
              <a:t>Új feladat:	Rákos sejtek támadása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680321" y="3985898"/>
            <a:ext cx="59381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T-sejt rendelkezik receptorral, amely képes felfedni a rákos sejteket. Eleinte ez a HLA volt, amely minden emberben változott, így csak személyre szóló terápiák léteztek. Viszont ebben az évben felfedezték az MR1-et, amely úgy működik, mint a HLA, csak nem változik.</a:t>
            </a:r>
          </a:p>
          <a:p>
            <a:r>
              <a:rPr lang="hu-HU" dirty="0" smtClean="0"/>
              <a:t>Eddig egereken teszteltek. Laboratóriumi emberi teszt még vissza van, de ígéretesnek tűnik</a:t>
            </a:r>
          </a:p>
        </p:txBody>
      </p:sp>
    </p:spTree>
    <p:extLst>
      <p:ext uri="{BB962C8B-B14F-4D97-AF65-F5344CB8AC3E}">
        <p14:creationId xmlns:p14="http://schemas.microsoft.com/office/powerpoint/2010/main" val="2489987660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281</TotalTime>
  <Words>439</Words>
  <Application>Microsoft Office PowerPoint</Application>
  <PresentationFormat>Szélesvásznú</PresentationFormat>
  <Paragraphs>67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5" baseType="lpstr">
      <vt:lpstr>Arial</vt:lpstr>
      <vt:lpstr>Trebuchet MS</vt:lpstr>
      <vt:lpstr>Berlin</vt:lpstr>
      <vt:lpstr>A génmanipuláció</vt:lpstr>
      <vt:lpstr>Mi a génmanipuláció?</vt:lpstr>
      <vt:lpstr>Működése</vt:lpstr>
      <vt:lpstr>Alkalmazása állatokon</vt:lpstr>
      <vt:lpstr>Alkalmazása növényeken</vt:lpstr>
      <vt:lpstr>Következményei</vt:lpstr>
      <vt:lpstr>Etikai kérdések</vt:lpstr>
      <vt:lpstr>Veszélyeinek összefoglalása</vt:lpstr>
      <vt:lpstr>A rákkutatásban</vt:lpstr>
      <vt:lpstr>Összegzés</vt:lpstr>
      <vt:lpstr>Köszönöm a figyelmet!</vt:lpstr>
      <vt:lpstr>Források: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user</dc:creator>
  <cp:lastModifiedBy>Gálovics Edit</cp:lastModifiedBy>
  <cp:revision>27</cp:revision>
  <dcterms:created xsi:type="dcterms:W3CDTF">2019-11-07T17:58:14Z</dcterms:created>
  <dcterms:modified xsi:type="dcterms:W3CDTF">2020-06-11T11:44:31Z</dcterms:modified>
</cp:coreProperties>
</file>