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65" r:id="rId14"/>
    <p:sldId id="266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15E4D-6BA6-476F-89AE-E3C94EE8806A}" v="2030" dt="2020-05-02T21:26:11.510"/>
    <p1510:client id="{387467BC-B0D9-4AD9-8F4A-3612C6B49521}" v="99" dt="2020-05-03T16:09:11.996"/>
    <p1510:client id="{B8581989-7FF0-4B32-976B-BFC6C8B85F02}" v="152" dt="2020-03-16T15:54:46.245"/>
    <p1510:client id="{FE069B52-C9AC-428D-B9CA-147551E5A4EC}" v="1758" dt="2020-03-16T15:25:23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tech-racingcars.wikidot.com/rally-cars" TargetMode="External"/><Relationship Id="rId7" Type="http://schemas.openxmlformats.org/officeDocument/2006/relationships/hyperlink" Target="https://www.youtube.com/watch?v=tiTtgq2Pcow" TargetMode="External"/><Relationship Id="rId2" Type="http://schemas.openxmlformats.org/officeDocument/2006/relationships/hyperlink" Target="https://www.snaplap.net/top-10-group-b-rally-drivers/" TargetMode="External"/><Relationship Id="rId1" Type="http://schemas.openxmlformats.org/officeDocument/2006/relationships/hyperlink" Target="https://www.wrc.com/en/more/wrc-history/group-b/" TargetMode="External"/><Relationship Id="rId6" Type="http://schemas.openxmlformats.org/officeDocument/2006/relationships/hyperlink" Target="https://www.supercars.net/blog/page_cat/car-brands/" TargetMode="External"/><Relationship Id="rId5" Type="http://schemas.openxmlformats.org/officeDocument/2006/relationships/hyperlink" Target="https://www.supercars.net/blog/1985-ford-rs200/" TargetMode="External"/><Relationship Id="rId4" Type="http://schemas.openxmlformats.org/officeDocument/2006/relationships/hyperlink" Target="https://www.supercars.net/blog/1985-audi-sport-quattro-s1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tech-racingcars.wikidot.com/rally-cars" TargetMode="External"/><Relationship Id="rId7" Type="http://schemas.openxmlformats.org/officeDocument/2006/relationships/hyperlink" Target="https://www.youtube.com/watch?v=tiTtgq2Pcow" TargetMode="External"/><Relationship Id="rId2" Type="http://schemas.openxmlformats.org/officeDocument/2006/relationships/hyperlink" Target="https://www.snaplap.net/top-10-group-b-rally-drivers/" TargetMode="External"/><Relationship Id="rId1" Type="http://schemas.openxmlformats.org/officeDocument/2006/relationships/hyperlink" Target="https://www.wrc.com/en/more/wrc-history/group-b/" TargetMode="External"/><Relationship Id="rId6" Type="http://schemas.openxmlformats.org/officeDocument/2006/relationships/hyperlink" Target="https://www.supercars.net/blog/page_cat/car-brands/" TargetMode="External"/><Relationship Id="rId5" Type="http://schemas.openxmlformats.org/officeDocument/2006/relationships/hyperlink" Target="https://www.supercars.net/blog/1985-ford-rs200/" TargetMode="External"/><Relationship Id="rId4" Type="http://schemas.openxmlformats.org/officeDocument/2006/relationships/hyperlink" Target="https://www.supercars.net/blog/1985-audi-sport-quattro-s1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46D0E-30A3-433F-A50B-C9099C80AD4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1BEC9F-7007-40D7-B003-341CE1001428}">
      <dgm:prSet/>
      <dgm:spPr/>
      <dgm:t>
        <a:bodyPr/>
        <a:lstStyle/>
        <a:p>
          <a:r>
            <a:rPr lang="hu-HU" dirty="0">
              <a:hlinkClick xmlns:r="http://schemas.openxmlformats.org/officeDocument/2006/relationships" r:id="rId1"/>
            </a:rPr>
            <a:t>https://www.wrc.com/en/more/wrc-history/group-b/</a:t>
          </a:r>
          <a:endParaRPr lang="en-US" dirty="0"/>
        </a:p>
      </dgm:t>
    </dgm:pt>
    <dgm:pt modelId="{F851CC83-CF21-46E3-8386-396358CE2636}" type="parTrans" cxnId="{771C20FE-5917-4CA3-8F72-84BA198E52D9}">
      <dgm:prSet/>
      <dgm:spPr/>
      <dgm:t>
        <a:bodyPr/>
        <a:lstStyle/>
        <a:p>
          <a:endParaRPr lang="en-US"/>
        </a:p>
      </dgm:t>
    </dgm:pt>
    <dgm:pt modelId="{469183C2-4E1B-4AA2-A8D0-F95B7C348DAB}" type="sibTrans" cxnId="{771C20FE-5917-4CA3-8F72-84BA198E52D9}">
      <dgm:prSet/>
      <dgm:spPr/>
      <dgm:t>
        <a:bodyPr/>
        <a:lstStyle/>
        <a:p>
          <a:endParaRPr lang="en-US"/>
        </a:p>
      </dgm:t>
    </dgm:pt>
    <dgm:pt modelId="{90EC1D05-1DE8-4FD3-A672-29D9D9B1B666}">
      <dgm:prSet/>
      <dgm:spPr/>
      <dgm:t>
        <a:bodyPr/>
        <a:lstStyle/>
        <a:p>
          <a:r>
            <a:rPr lang="hu-HU" dirty="0">
              <a:hlinkClick xmlns:r="http://schemas.openxmlformats.org/officeDocument/2006/relationships" r:id="rId2"/>
            </a:rPr>
            <a:t>https://www.snaplap.net/top-10-group-b-rally-drivers/</a:t>
          </a:r>
          <a:endParaRPr lang="en-US" dirty="0"/>
        </a:p>
      </dgm:t>
    </dgm:pt>
    <dgm:pt modelId="{6ED2F922-10D3-47C1-BE84-A03D027B7EE2}" type="parTrans" cxnId="{B0973A1C-D708-49B8-B561-090FD1609587}">
      <dgm:prSet/>
      <dgm:spPr/>
      <dgm:t>
        <a:bodyPr/>
        <a:lstStyle/>
        <a:p>
          <a:endParaRPr lang="en-US"/>
        </a:p>
      </dgm:t>
    </dgm:pt>
    <dgm:pt modelId="{EAD0E658-C56E-417C-8AB9-A9C333CCBEAC}" type="sibTrans" cxnId="{B0973A1C-D708-49B8-B561-090FD1609587}">
      <dgm:prSet/>
      <dgm:spPr/>
      <dgm:t>
        <a:bodyPr/>
        <a:lstStyle/>
        <a:p>
          <a:endParaRPr lang="en-US"/>
        </a:p>
      </dgm:t>
    </dgm:pt>
    <dgm:pt modelId="{AB7F89D6-D81E-49B5-9525-10FBD124678D}">
      <dgm:prSet/>
      <dgm:spPr/>
      <dgm:t>
        <a:bodyPr/>
        <a:lstStyle/>
        <a:p>
          <a:r>
            <a:rPr lang="hu-HU" dirty="0">
              <a:hlinkClick xmlns:r="http://schemas.openxmlformats.org/officeDocument/2006/relationships" r:id="rId3"/>
            </a:rPr>
            <a:t>http://tech-racingcars.wikidot.com/rally-cars</a:t>
          </a:r>
          <a:endParaRPr lang="en-US" dirty="0"/>
        </a:p>
      </dgm:t>
    </dgm:pt>
    <dgm:pt modelId="{69877161-0A73-4033-83AF-8855589BD87A}" type="parTrans" cxnId="{8915C408-82CF-4E84-8100-812D340DA1C8}">
      <dgm:prSet/>
      <dgm:spPr/>
      <dgm:t>
        <a:bodyPr/>
        <a:lstStyle/>
        <a:p>
          <a:endParaRPr lang="en-US"/>
        </a:p>
      </dgm:t>
    </dgm:pt>
    <dgm:pt modelId="{70A28192-6CFF-4363-9519-6A72CA59933A}" type="sibTrans" cxnId="{8915C408-82CF-4E84-8100-812D340DA1C8}">
      <dgm:prSet/>
      <dgm:spPr/>
      <dgm:t>
        <a:bodyPr/>
        <a:lstStyle/>
        <a:p>
          <a:endParaRPr lang="en-US"/>
        </a:p>
      </dgm:t>
    </dgm:pt>
    <dgm:pt modelId="{039B7EA9-E841-45A9-B15B-383DE1E1EEA1}">
      <dgm:prSet/>
      <dgm:spPr/>
      <dgm:t>
        <a:bodyPr/>
        <a:lstStyle/>
        <a:p>
          <a:r>
            <a:rPr lang="hu-HU" dirty="0">
              <a:hlinkClick xmlns:r="http://schemas.openxmlformats.org/officeDocument/2006/relationships" r:id="rId4"/>
            </a:rPr>
            <a:t>https://www.supercars.net/blog/1985-audi-sport-quattro-s1/</a:t>
          </a:r>
          <a:endParaRPr lang="en-US" dirty="0"/>
        </a:p>
      </dgm:t>
    </dgm:pt>
    <dgm:pt modelId="{6C22AB19-DE98-464C-A966-50BF68037AB0}" type="parTrans" cxnId="{E7C52B2A-0A74-4A01-AFB2-CDE14A2E0B97}">
      <dgm:prSet/>
      <dgm:spPr/>
      <dgm:t>
        <a:bodyPr/>
        <a:lstStyle/>
        <a:p>
          <a:endParaRPr lang="en-US"/>
        </a:p>
      </dgm:t>
    </dgm:pt>
    <dgm:pt modelId="{5948D416-C5B9-4D46-A38B-C6980129C5FD}" type="sibTrans" cxnId="{E7C52B2A-0A74-4A01-AFB2-CDE14A2E0B97}">
      <dgm:prSet/>
      <dgm:spPr/>
      <dgm:t>
        <a:bodyPr/>
        <a:lstStyle/>
        <a:p>
          <a:endParaRPr lang="en-US"/>
        </a:p>
      </dgm:t>
    </dgm:pt>
    <dgm:pt modelId="{A7BD11BA-1BC7-40F7-8010-52F8CD438489}">
      <dgm:prSet/>
      <dgm:spPr/>
      <dgm:t>
        <a:bodyPr/>
        <a:lstStyle/>
        <a:p>
          <a:r>
            <a:rPr lang="hu-HU" dirty="0">
              <a:hlinkClick xmlns:r="http://schemas.openxmlformats.org/officeDocument/2006/relationships" r:id="rId5"/>
            </a:rPr>
            <a:t>https://www.supercars.net/blog/1985-ford-rs200/</a:t>
          </a:r>
          <a:endParaRPr lang="en-US" dirty="0"/>
        </a:p>
      </dgm:t>
    </dgm:pt>
    <dgm:pt modelId="{6C45E830-D152-431C-B675-98074BB90A39}" type="parTrans" cxnId="{5CEB8FCF-C16A-44ED-89F2-BF937A159F7A}">
      <dgm:prSet/>
      <dgm:spPr/>
      <dgm:t>
        <a:bodyPr/>
        <a:lstStyle/>
        <a:p>
          <a:endParaRPr lang="en-US"/>
        </a:p>
      </dgm:t>
    </dgm:pt>
    <dgm:pt modelId="{BFA56A9B-5359-4870-9D6A-E44DE61AE78F}" type="sibTrans" cxnId="{5CEB8FCF-C16A-44ED-89F2-BF937A159F7A}">
      <dgm:prSet/>
      <dgm:spPr/>
      <dgm:t>
        <a:bodyPr/>
        <a:lstStyle/>
        <a:p>
          <a:endParaRPr lang="en-US"/>
        </a:p>
      </dgm:t>
    </dgm:pt>
    <dgm:pt modelId="{369EA0B3-E44C-4B9D-9C26-C4181B805E07}">
      <dgm:prSet/>
      <dgm:spPr/>
      <dgm:t>
        <a:bodyPr/>
        <a:lstStyle/>
        <a:p>
          <a:r>
            <a:rPr lang="hu-HU" dirty="0">
              <a:hlinkClick xmlns:r="http://schemas.openxmlformats.org/officeDocument/2006/relationships" r:id="rId6"/>
            </a:rPr>
            <a:t>https://www.supercars.net/blog/page_cat/car-brands/</a:t>
          </a:r>
          <a:endParaRPr lang="en-US" dirty="0"/>
        </a:p>
      </dgm:t>
    </dgm:pt>
    <dgm:pt modelId="{F4837294-2B7E-409A-9965-902C552B58FE}" type="parTrans" cxnId="{96CC0411-E28B-4B95-8252-47AE0139920B}">
      <dgm:prSet/>
      <dgm:spPr/>
      <dgm:t>
        <a:bodyPr/>
        <a:lstStyle/>
        <a:p>
          <a:endParaRPr lang="en-US"/>
        </a:p>
      </dgm:t>
    </dgm:pt>
    <dgm:pt modelId="{F78F0071-ECF4-492D-AD80-0262618A91A1}" type="sibTrans" cxnId="{96CC0411-E28B-4B95-8252-47AE0139920B}">
      <dgm:prSet/>
      <dgm:spPr/>
      <dgm:t>
        <a:bodyPr/>
        <a:lstStyle/>
        <a:p>
          <a:endParaRPr lang="en-US"/>
        </a:p>
      </dgm:t>
    </dgm:pt>
    <dgm:pt modelId="{4350E855-0753-4C42-ADE4-6B355D28C671}">
      <dgm:prSet phldr="0"/>
      <dgm:spPr/>
      <dgm:t>
        <a:bodyPr/>
        <a:lstStyle/>
        <a:p>
          <a:r>
            <a:rPr lang="hu-HU" dirty="0">
              <a:hlinkClick xmlns:r="http://schemas.openxmlformats.org/officeDocument/2006/relationships" r:id="rId7"/>
            </a:rPr>
            <a:t>https://www.youtube.com/watch?v=tiTtgq2Pcow</a:t>
          </a:r>
          <a:endParaRPr lang="hu-HU" dirty="0">
            <a:latin typeface="Calibri Light" panose="020F0302020204030204"/>
          </a:endParaRPr>
        </a:p>
      </dgm:t>
    </dgm:pt>
    <dgm:pt modelId="{CEBBE583-86B7-45C6-993E-85467F5F2EF6}" type="parTrans" cxnId="{5608B449-0E62-44BD-9301-A4B57DD2AEBD}">
      <dgm:prSet/>
      <dgm:spPr/>
    </dgm:pt>
    <dgm:pt modelId="{D5225B7E-2EEC-4BB2-AD8B-F0305AC67C2B}" type="sibTrans" cxnId="{5608B449-0E62-44BD-9301-A4B57DD2AEBD}">
      <dgm:prSet/>
      <dgm:spPr/>
    </dgm:pt>
    <dgm:pt modelId="{9174D99A-B3C2-48E4-8076-5BC74BD994C1}" type="pres">
      <dgm:prSet presAssocID="{BE546D0E-30A3-433F-A50B-C9099C80AD4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0C0633E8-FAAC-41B6-BC99-C8387ADC5B73}" type="pres">
      <dgm:prSet presAssocID="{BD1BEC9F-7007-40D7-B003-341CE1001428}" presName="thickLine" presStyleLbl="alignNode1" presStyleIdx="0" presStyleCnt="7"/>
      <dgm:spPr/>
    </dgm:pt>
    <dgm:pt modelId="{76E5B176-0FD6-4709-85AA-A930700CF13E}" type="pres">
      <dgm:prSet presAssocID="{BD1BEC9F-7007-40D7-B003-341CE1001428}" presName="horz1" presStyleCnt="0"/>
      <dgm:spPr/>
    </dgm:pt>
    <dgm:pt modelId="{4F195238-0B97-4918-A26A-ED904509EC05}" type="pres">
      <dgm:prSet presAssocID="{BD1BEC9F-7007-40D7-B003-341CE1001428}" presName="tx1" presStyleLbl="revTx" presStyleIdx="0" presStyleCnt="7"/>
      <dgm:spPr/>
      <dgm:t>
        <a:bodyPr/>
        <a:lstStyle/>
        <a:p>
          <a:endParaRPr lang="hu-HU"/>
        </a:p>
      </dgm:t>
    </dgm:pt>
    <dgm:pt modelId="{D91B524A-7C34-4667-AC68-CA8D63B0579B}" type="pres">
      <dgm:prSet presAssocID="{BD1BEC9F-7007-40D7-B003-341CE1001428}" presName="vert1" presStyleCnt="0"/>
      <dgm:spPr/>
    </dgm:pt>
    <dgm:pt modelId="{071CFAAC-5826-4AC3-B8D8-DCD1B36F632E}" type="pres">
      <dgm:prSet presAssocID="{90EC1D05-1DE8-4FD3-A672-29D9D9B1B666}" presName="thickLine" presStyleLbl="alignNode1" presStyleIdx="1" presStyleCnt="7"/>
      <dgm:spPr/>
    </dgm:pt>
    <dgm:pt modelId="{E126E9C9-F4A3-470E-B309-7FBDBFA3B21D}" type="pres">
      <dgm:prSet presAssocID="{90EC1D05-1DE8-4FD3-A672-29D9D9B1B666}" presName="horz1" presStyleCnt="0"/>
      <dgm:spPr/>
    </dgm:pt>
    <dgm:pt modelId="{307B9EC5-E15B-4C54-ADB1-0D30EE9C928B}" type="pres">
      <dgm:prSet presAssocID="{90EC1D05-1DE8-4FD3-A672-29D9D9B1B666}" presName="tx1" presStyleLbl="revTx" presStyleIdx="1" presStyleCnt="7"/>
      <dgm:spPr/>
      <dgm:t>
        <a:bodyPr/>
        <a:lstStyle/>
        <a:p>
          <a:endParaRPr lang="hu-HU"/>
        </a:p>
      </dgm:t>
    </dgm:pt>
    <dgm:pt modelId="{F83DF12F-92C0-45FC-B243-11592184D7D7}" type="pres">
      <dgm:prSet presAssocID="{90EC1D05-1DE8-4FD3-A672-29D9D9B1B666}" presName="vert1" presStyleCnt="0"/>
      <dgm:spPr/>
    </dgm:pt>
    <dgm:pt modelId="{AC7FF67C-2BEA-457C-B7D2-D4F9F4946588}" type="pres">
      <dgm:prSet presAssocID="{AB7F89D6-D81E-49B5-9525-10FBD124678D}" presName="thickLine" presStyleLbl="alignNode1" presStyleIdx="2" presStyleCnt="7"/>
      <dgm:spPr/>
    </dgm:pt>
    <dgm:pt modelId="{CE78B623-28A6-4246-A134-F14A58374E65}" type="pres">
      <dgm:prSet presAssocID="{AB7F89D6-D81E-49B5-9525-10FBD124678D}" presName="horz1" presStyleCnt="0"/>
      <dgm:spPr/>
    </dgm:pt>
    <dgm:pt modelId="{A883930D-3806-4BAD-BFBC-82EFD5CDEFDE}" type="pres">
      <dgm:prSet presAssocID="{AB7F89D6-D81E-49B5-9525-10FBD124678D}" presName="tx1" presStyleLbl="revTx" presStyleIdx="2" presStyleCnt="7"/>
      <dgm:spPr/>
      <dgm:t>
        <a:bodyPr/>
        <a:lstStyle/>
        <a:p>
          <a:endParaRPr lang="hu-HU"/>
        </a:p>
      </dgm:t>
    </dgm:pt>
    <dgm:pt modelId="{250DFF82-F2A6-4BFC-9424-652265455CB4}" type="pres">
      <dgm:prSet presAssocID="{AB7F89D6-D81E-49B5-9525-10FBD124678D}" presName="vert1" presStyleCnt="0"/>
      <dgm:spPr/>
    </dgm:pt>
    <dgm:pt modelId="{B2507538-6D15-4934-9506-4CFBD0CA8963}" type="pres">
      <dgm:prSet presAssocID="{039B7EA9-E841-45A9-B15B-383DE1E1EEA1}" presName="thickLine" presStyleLbl="alignNode1" presStyleIdx="3" presStyleCnt="7"/>
      <dgm:spPr/>
    </dgm:pt>
    <dgm:pt modelId="{416D1465-577D-4A03-B66B-C40C99B2BA83}" type="pres">
      <dgm:prSet presAssocID="{039B7EA9-E841-45A9-B15B-383DE1E1EEA1}" presName="horz1" presStyleCnt="0"/>
      <dgm:spPr/>
    </dgm:pt>
    <dgm:pt modelId="{59CEE1CD-7546-49FD-8B46-BA2FCEA79704}" type="pres">
      <dgm:prSet presAssocID="{039B7EA9-E841-45A9-B15B-383DE1E1EEA1}" presName="tx1" presStyleLbl="revTx" presStyleIdx="3" presStyleCnt="7"/>
      <dgm:spPr/>
      <dgm:t>
        <a:bodyPr/>
        <a:lstStyle/>
        <a:p>
          <a:endParaRPr lang="hu-HU"/>
        </a:p>
      </dgm:t>
    </dgm:pt>
    <dgm:pt modelId="{CB2D22B2-95A4-401C-8839-AABACA2221F2}" type="pres">
      <dgm:prSet presAssocID="{039B7EA9-E841-45A9-B15B-383DE1E1EEA1}" presName="vert1" presStyleCnt="0"/>
      <dgm:spPr/>
    </dgm:pt>
    <dgm:pt modelId="{8957718E-EE31-4EB3-9CCF-8E9B7D02C1EE}" type="pres">
      <dgm:prSet presAssocID="{A7BD11BA-1BC7-40F7-8010-52F8CD438489}" presName="thickLine" presStyleLbl="alignNode1" presStyleIdx="4" presStyleCnt="7"/>
      <dgm:spPr/>
    </dgm:pt>
    <dgm:pt modelId="{A5F942AC-BC0D-4B3B-A0E0-7C936B73598A}" type="pres">
      <dgm:prSet presAssocID="{A7BD11BA-1BC7-40F7-8010-52F8CD438489}" presName="horz1" presStyleCnt="0"/>
      <dgm:spPr/>
    </dgm:pt>
    <dgm:pt modelId="{7DDA5E4E-3096-44E0-8699-11A98359CEDD}" type="pres">
      <dgm:prSet presAssocID="{A7BD11BA-1BC7-40F7-8010-52F8CD438489}" presName="tx1" presStyleLbl="revTx" presStyleIdx="4" presStyleCnt="7"/>
      <dgm:spPr/>
      <dgm:t>
        <a:bodyPr/>
        <a:lstStyle/>
        <a:p>
          <a:endParaRPr lang="hu-HU"/>
        </a:p>
      </dgm:t>
    </dgm:pt>
    <dgm:pt modelId="{9EED820B-1D63-4F1F-A998-E0E897B9DBE8}" type="pres">
      <dgm:prSet presAssocID="{A7BD11BA-1BC7-40F7-8010-52F8CD438489}" presName="vert1" presStyleCnt="0"/>
      <dgm:spPr/>
    </dgm:pt>
    <dgm:pt modelId="{78E9F06F-8ED7-4F76-AF75-37C6B0F1E349}" type="pres">
      <dgm:prSet presAssocID="{369EA0B3-E44C-4B9D-9C26-C4181B805E07}" presName="thickLine" presStyleLbl="alignNode1" presStyleIdx="5" presStyleCnt="7"/>
      <dgm:spPr/>
    </dgm:pt>
    <dgm:pt modelId="{23CFB8D9-73B0-448A-B1DC-59922875B384}" type="pres">
      <dgm:prSet presAssocID="{369EA0B3-E44C-4B9D-9C26-C4181B805E07}" presName="horz1" presStyleCnt="0"/>
      <dgm:spPr/>
    </dgm:pt>
    <dgm:pt modelId="{8666453F-9265-45A4-B290-47AB8CA61ADB}" type="pres">
      <dgm:prSet presAssocID="{369EA0B3-E44C-4B9D-9C26-C4181B805E07}" presName="tx1" presStyleLbl="revTx" presStyleIdx="5" presStyleCnt="7"/>
      <dgm:spPr/>
      <dgm:t>
        <a:bodyPr/>
        <a:lstStyle/>
        <a:p>
          <a:endParaRPr lang="hu-HU"/>
        </a:p>
      </dgm:t>
    </dgm:pt>
    <dgm:pt modelId="{FC5DABCD-CA39-4C2B-A7FB-4D01651A03DE}" type="pres">
      <dgm:prSet presAssocID="{369EA0B3-E44C-4B9D-9C26-C4181B805E07}" presName="vert1" presStyleCnt="0"/>
      <dgm:spPr/>
    </dgm:pt>
    <dgm:pt modelId="{92B4E84A-ABB4-4352-A729-AF41FB5276EA}" type="pres">
      <dgm:prSet presAssocID="{4350E855-0753-4C42-ADE4-6B355D28C671}" presName="thickLine" presStyleLbl="alignNode1" presStyleIdx="6" presStyleCnt="7"/>
      <dgm:spPr/>
    </dgm:pt>
    <dgm:pt modelId="{B9EC646C-C125-4671-B63D-500BBEF57FBC}" type="pres">
      <dgm:prSet presAssocID="{4350E855-0753-4C42-ADE4-6B355D28C671}" presName="horz1" presStyleCnt="0"/>
      <dgm:spPr/>
    </dgm:pt>
    <dgm:pt modelId="{2DFBEC0F-FA08-4BE8-B78A-8693EB75304F}" type="pres">
      <dgm:prSet presAssocID="{4350E855-0753-4C42-ADE4-6B355D28C671}" presName="tx1" presStyleLbl="revTx" presStyleIdx="6" presStyleCnt="7"/>
      <dgm:spPr/>
      <dgm:t>
        <a:bodyPr/>
        <a:lstStyle/>
        <a:p>
          <a:endParaRPr lang="hu-HU"/>
        </a:p>
      </dgm:t>
    </dgm:pt>
    <dgm:pt modelId="{2E380CAA-E5BE-4381-8F55-01BC99FBB565}" type="pres">
      <dgm:prSet presAssocID="{4350E855-0753-4C42-ADE4-6B355D28C671}" presName="vert1" presStyleCnt="0"/>
      <dgm:spPr/>
    </dgm:pt>
  </dgm:ptLst>
  <dgm:cxnLst>
    <dgm:cxn modelId="{5608B449-0E62-44BD-9301-A4B57DD2AEBD}" srcId="{BE546D0E-30A3-433F-A50B-C9099C80AD48}" destId="{4350E855-0753-4C42-ADE4-6B355D28C671}" srcOrd="6" destOrd="0" parTransId="{CEBBE583-86B7-45C6-993E-85467F5F2EF6}" sibTransId="{D5225B7E-2EEC-4BB2-AD8B-F0305AC67C2B}"/>
    <dgm:cxn modelId="{2EEC707D-480B-49BB-913C-6C33D27EEE22}" type="presOf" srcId="{BE546D0E-30A3-433F-A50B-C9099C80AD48}" destId="{9174D99A-B3C2-48E4-8076-5BC74BD994C1}" srcOrd="0" destOrd="0" presId="urn:microsoft.com/office/officeart/2008/layout/LinedList"/>
    <dgm:cxn modelId="{0E7642FE-F2E3-47E1-AC56-4842FD41C2DC}" type="presOf" srcId="{039B7EA9-E841-45A9-B15B-383DE1E1EEA1}" destId="{59CEE1CD-7546-49FD-8B46-BA2FCEA79704}" srcOrd="0" destOrd="0" presId="urn:microsoft.com/office/officeart/2008/layout/LinedList"/>
    <dgm:cxn modelId="{B0973A1C-D708-49B8-B561-090FD1609587}" srcId="{BE546D0E-30A3-433F-A50B-C9099C80AD48}" destId="{90EC1D05-1DE8-4FD3-A672-29D9D9B1B666}" srcOrd="1" destOrd="0" parTransId="{6ED2F922-10D3-47C1-BE84-A03D027B7EE2}" sibTransId="{EAD0E658-C56E-417C-8AB9-A9C333CCBEAC}"/>
    <dgm:cxn modelId="{96CC0411-E28B-4B95-8252-47AE0139920B}" srcId="{BE546D0E-30A3-433F-A50B-C9099C80AD48}" destId="{369EA0B3-E44C-4B9D-9C26-C4181B805E07}" srcOrd="5" destOrd="0" parTransId="{F4837294-2B7E-409A-9965-902C552B58FE}" sibTransId="{F78F0071-ECF4-492D-AD80-0262618A91A1}"/>
    <dgm:cxn modelId="{E7C52B2A-0A74-4A01-AFB2-CDE14A2E0B97}" srcId="{BE546D0E-30A3-433F-A50B-C9099C80AD48}" destId="{039B7EA9-E841-45A9-B15B-383DE1E1EEA1}" srcOrd="3" destOrd="0" parTransId="{6C22AB19-DE98-464C-A966-50BF68037AB0}" sibTransId="{5948D416-C5B9-4D46-A38B-C6980129C5FD}"/>
    <dgm:cxn modelId="{8915C408-82CF-4E84-8100-812D340DA1C8}" srcId="{BE546D0E-30A3-433F-A50B-C9099C80AD48}" destId="{AB7F89D6-D81E-49B5-9525-10FBD124678D}" srcOrd="2" destOrd="0" parTransId="{69877161-0A73-4033-83AF-8855589BD87A}" sibTransId="{70A28192-6CFF-4363-9519-6A72CA59933A}"/>
    <dgm:cxn modelId="{51E76D08-EB5D-404B-B40F-FCCD3090764D}" type="presOf" srcId="{AB7F89D6-D81E-49B5-9525-10FBD124678D}" destId="{A883930D-3806-4BAD-BFBC-82EFD5CDEFDE}" srcOrd="0" destOrd="0" presId="urn:microsoft.com/office/officeart/2008/layout/LinedList"/>
    <dgm:cxn modelId="{42EBA218-A3B0-4A8D-AED9-018C54900D6B}" type="presOf" srcId="{369EA0B3-E44C-4B9D-9C26-C4181B805E07}" destId="{8666453F-9265-45A4-B290-47AB8CA61ADB}" srcOrd="0" destOrd="0" presId="urn:microsoft.com/office/officeart/2008/layout/LinedList"/>
    <dgm:cxn modelId="{397CE4EB-FB75-4EF8-9230-57DC5AF1B63F}" type="presOf" srcId="{BD1BEC9F-7007-40D7-B003-341CE1001428}" destId="{4F195238-0B97-4918-A26A-ED904509EC05}" srcOrd="0" destOrd="0" presId="urn:microsoft.com/office/officeart/2008/layout/LinedList"/>
    <dgm:cxn modelId="{02012A2E-E774-49DA-9F5C-BE5D0B43D42F}" type="presOf" srcId="{90EC1D05-1DE8-4FD3-A672-29D9D9B1B666}" destId="{307B9EC5-E15B-4C54-ADB1-0D30EE9C928B}" srcOrd="0" destOrd="0" presId="urn:microsoft.com/office/officeart/2008/layout/LinedList"/>
    <dgm:cxn modelId="{76DDE57C-185E-44C2-BC9B-3B0FE8D23EF8}" type="presOf" srcId="{4350E855-0753-4C42-ADE4-6B355D28C671}" destId="{2DFBEC0F-FA08-4BE8-B78A-8693EB75304F}" srcOrd="0" destOrd="0" presId="urn:microsoft.com/office/officeart/2008/layout/LinedList"/>
    <dgm:cxn modelId="{587ECE30-47E5-456A-BB53-400EA035AF2E}" type="presOf" srcId="{A7BD11BA-1BC7-40F7-8010-52F8CD438489}" destId="{7DDA5E4E-3096-44E0-8699-11A98359CEDD}" srcOrd="0" destOrd="0" presId="urn:microsoft.com/office/officeart/2008/layout/LinedList"/>
    <dgm:cxn modelId="{771C20FE-5917-4CA3-8F72-84BA198E52D9}" srcId="{BE546D0E-30A3-433F-A50B-C9099C80AD48}" destId="{BD1BEC9F-7007-40D7-B003-341CE1001428}" srcOrd="0" destOrd="0" parTransId="{F851CC83-CF21-46E3-8386-396358CE2636}" sibTransId="{469183C2-4E1B-4AA2-A8D0-F95B7C348DAB}"/>
    <dgm:cxn modelId="{5CEB8FCF-C16A-44ED-89F2-BF937A159F7A}" srcId="{BE546D0E-30A3-433F-A50B-C9099C80AD48}" destId="{A7BD11BA-1BC7-40F7-8010-52F8CD438489}" srcOrd="4" destOrd="0" parTransId="{6C45E830-D152-431C-B675-98074BB90A39}" sibTransId="{BFA56A9B-5359-4870-9D6A-E44DE61AE78F}"/>
    <dgm:cxn modelId="{4763B10E-6BD0-4BD6-9702-153303617C56}" type="presParOf" srcId="{9174D99A-B3C2-48E4-8076-5BC74BD994C1}" destId="{0C0633E8-FAAC-41B6-BC99-C8387ADC5B73}" srcOrd="0" destOrd="0" presId="urn:microsoft.com/office/officeart/2008/layout/LinedList"/>
    <dgm:cxn modelId="{B4D31B4B-51E0-4A49-8610-B174C8A29396}" type="presParOf" srcId="{9174D99A-B3C2-48E4-8076-5BC74BD994C1}" destId="{76E5B176-0FD6-4709-85AA-A930700CF13E}" srcOrd="1" destOrd="0" presId="urn:microsoft.com/office/officeart/2008/layout/LinedList"/>
    <dgm:cxn modelId="{66DF9E40-0630-4704-A18B-133B58659BF6}" type="presParOf" srcId="{76E5B176-0FD6-4709-85AA-A930700CF13E}" destId="{4F195238-0B97-4918-A26A-ED904509EC05}" srcOrd="0" destOrd="0" presId="urn:microsoft.com/office/officeart/2008/layout/LinedList"/>
    <dgm:cxn modelId="{DAECB684-6971-4558-A60E-3E89704B9209}" type="presParOf" srcId="{76E5B176-0FD6-4709-85AA-A930700CF13E}" destId="{D91B524A-7C34-4667-AC68-CA8D63B0579B}" srcOrd="1" destOrd="0" presId="urn:microsoft.com/office/officeart/2008/layout/LinedList"/>
    <dgm:cxn modelId="{DBC5E9EA-18EE-4655-96BF-A95803629EF9}" type="presParOf" srcId="{9174D99A-B3C2-48E4-8076-5BC74BD994C1}" destId="{071CFAAC-5826-4AC3-B8D8-DCD1B36F632E}" srcOrd="2" destOrd="0" presId="urn:microsoft.com/office/officeart/2008/layout/LinedList"/>
    <dgm:cxn modelId="{99177FEB-641A-4C56-AB25-2C227214B59E}" type="presParOf" srcId="{9174D99A-B3C2-48E4-8076-5BC74BD994C1}" destId="{E126E9C9-F4A3-470E-B309-7FBDBFA3B21D}" srcOrd="3" destOrd="0" presId="urn:microsoft.com/office/officeart/2008/layout/LinedList"/>
    <dgm:cxn modelId="{634E6126-26B6-42B5-94D5-72AF483F7AFE}" type="presParOf" srcId="{E126E9C9-F4A3-470E-B309-7FBDBFA3B21D}" destId="{307B9EC5-E15B-4C54-ADB1-0D30EE9C928B}" srcOrd="0" destOrd="0" presId="urn:microsoft.com/office/officeart/2008/layout/LinedList"/>
    <dgm:cxn modelId="{6D0EFCE3-BFC2-443E-981F-CFA8359D626A}" type="presParOf" srcId="{E126E9C9-F4A3-470E-B309-7FBDBFA3B21D}" destId="{F83DF12F-92C0-45FC-B243-11592184D7D7}" srcOrd="1" destOrd="0" presId="urn:microsoft.com/office/officeart/2008/layout/LinedList"/>
    <dgm:cxn modelId="{A24D3DF8-7E21-4051-8C17-D9537B6E93E1}" type="presParOf" srcId="{9174D99A-B3C2-48E4-8076-5BC74BD994C1}" destId="{AC7FF67C-2BEA-457C-B7D2-D4F9F4946588}" srcOrd="4" destOrd="0" presId="urn:microsoft.com/office/officeart/2008/layout/LinedList"/>
    <dgm:cxn modelId="{83ACE1F5-B0F6-4E74-91D5-8462F38C0365}" type="presParOf" srcId="{9174D99A-B3C2-48E4-8076-5BC74BD994C1}" destId="{CE78B623-28A6-4246-A134-F14A58374E65}" srcOrd="5" destOrd="0" presId="urn:microsoft.com/office/officeart/2008/layout/LinedList"/>
    <dgm:cxn modelId="{6BB210C1-2102-4533-95AD-26073178E895}" type="presParOf" srcId="{CE78B623-28A6-4246-A134-F14A58374E65}" destId="{A883930D-3806-4BAD-BFBC-82EFD5CDEFDE}" srcOrd="0" destOrd="0" presId="urn:microsoft.com/office/officeart/2008/layout/LinedList"/>
    <dgm:cxn modelId="{4FE85920-231B-4B8F-81CA-7F3D8476DD98}" type="presParOf" srcId="{CE78B623-28A6-4246-A134-F14A58374E65}" destId="{250DFF82-F2A6-4BFC-9424-652265455CB4}" srcOrd="1" destOrd="0" presId="urn:microsoft.com/office/officeart/2008/layout/LinedList"/>
    <dgm:cxn modelId="{9EB813D9-1437-4791-B1FB-62AEF4D26D9D}" type="presParOf" srcId="{9174D99A-B3C2-48E4-8076-5BC74BD994C1}" destId="{B2507538-6D15-4934-9506-4CFBD0CA8963}" srcOrd="6" destOrd="0" presId="urn:microsoft.com/office/officeart/2008/layout/LinedList"/>
    <dgm:cxn modelId="{6F518C02-8567-4CB5-B4FC-E853475FDF3A}" type="presParOf" srcId="{9174D99A-B3C2-48E4-8076-5BC74BD994C1}" destId="{416D1465-577D-4A03-B66B-C40C99B2BA83}" srcOrd="7" destOrd="0" presId="urn:microsoft.com/office/officeart/2008/layout/LinedList"/>
    <dgm:cxn modelId="{F963D671-E1CF-45AA-A432-F2C34D7579A1}" type="presParOf" srcId="{416D1465-577D-4A03-B66B-C40C99B2BA83}" destId="{59CEE1CD-7546-49FD-8B46-BA2FCEA79704}" srcOrd="0" destOrd="0" presId="urn:microsoft.com/office/officeart/2008/layout/LinedList"/>
    <dgm:cxn modelId="{A70C1F55-8296-445A-B0BE-6CAB6AB51166}" type="presParOf" srcId="{416D1465-577D-4A03-B66B-C40C99B2BA83}" destId="{CB2D22B2-95A4-401C-8839-AABACA2221F2}" srcOrd="1" destOrd="0" presId="urn:microsoft.com/office/officeart/2008/layout/LinedList"/>
    <dgm:cxn modelId="{A8D67C8C-4CC2-4ED4-9276-9AC0D4E5435D}" type="presParOf" srcId="{9174D99A-B3C2-48E4-8076-5BC74BD994C1}" destId="{8957718E-EE31-4EB3-9CCF-8E9B7D02C1EE}" srcOrd="8" destOrd="0" presId="urn:microsoft.com/office/officeart/2008/layout/LinedList"/>
    <dgm:cxn modelId="{1FF08C67-D8FA-4EF8-837D-3A86C1B99213}" type="presParOf" srcId="{9174D99A-B3C2-48E4-8076-5BC74BD994C1}" destId="{A5F942AC-BC0D-4B3B-A0E0-7C936B73598A}" srcOrd="9" destOrd="0" presId="urn:microsoft.com/office/officeart/2008/layout/LinedList"/>
    <dgm:cxn modelId="{16C590CD-0613-4211-B305-F6D09CD2C43E}" type="presParOf" srcId="{A5F942AC-BC0D-4B3B-A0E0-7C936B73598A}" destId="{7DDA5E4E-3096-44E0-8699-11A98359CEDD}" srcOrd="0" destOrd="0" presId="urn:microsoft.com/office/officeart/2008/layout/LinedList"/>
    <dgm:cxn modelId="{C469E7F0-B06F-4996-A2E2-72D941FBC141}" type="presParOf" srcId="{A5F942AC-BC0D-4B3B-A0E0-7C936B73598A}" destId="{9EED820B-1D63-4F1F-A998-E0E897B9DBE8}" srcOrd="1" destOrd="0" presId="urn:microsoft.com/office/officeart/2008/layout/LinedList"/>
    <dgm:cxn modelId="{9DFBBE5A-E2C6-4F7D-9E5B-EC4EE923696C}" type="presParOf" srcId="{9174D99A-B3C2-48E4-8076-5BC74BD994C1}" destId="{78E9F06F-8ED7-4F76-AF75-37C6B0F1E349}" srcOrd="10" destOrd="0" presId="urn:microsoft.com/office/officeart/2008/layout/LinedList"/>
    <dgm:cxn modelId="{C5BBFCBD-DED6-4DDD-845A-D6C4EC2FC1A6}" type="presParOf" srcId="{9174D99A-B3C2-48E4-8076-5BC74BD994C1}" destId="{23CFB8D9-73B0-448A-B1DC-59922875B384}" srcOrd="11" destOrd="0" presId="urn:microsoft.com/office/officeart/2008/layout/LinedList"/>
    <dgm:cxn modelId="{404DC220-F11B-4401-9EEF-6A48C1A7F6AB}" type="presParOf" srcId="{23CFB8D9-73B0-448A-B1DC-59922875B384}" destId="{8666453F-9265-45A4-B290-47AB8CA61ADB}" srcOrd="0" destOrd="0" presId="urn:microsoft.com/office/officeart/2008/layout/LinedList"/>
    <dgm:cxn modelId="{A04FFB77-4A5D-48A4-94ED-1CEB31F588FD}" type="presParOf" srcId="{23CFB8D9-73B0-448A-B1DC-59922875B384}" destId="{FC5DABCD-CA39-4C2B-A7FB-4D01651A03DE}" srcOrd="1" destOrd="0" presId="urn:microsoft.com/office/officeart/2008/layout/LinedList"/>
    <dgm:cxn modelId="{5A5D43F7-6835-4627-8B37-1CB3A31BEE38}" type="presParOf" srcId="{9174D99A-B3C2-48E4-8076-5BC74BD994C1}" destId="{92B4E84A-ABB4-4352-A729-AF41FB5276EA}" srcOrd="12" destOrd="0" presId="urn:microsoft.com/office/officeart/2008/layout/LinedList"/>
    <dgm:cxn modelId="{0EA41C91-8ABA-48CD-8AFC-B6CE89FCFEBB}" type="presParOf" srcId="{9174D99A-B3C2-48E4-8076-5BC74BD994C1}" destId="{B9EC646C-C125-4671-B63D-500BBEF57FBC}" srcOrd="13" destOrd="0" presId="urn:microsoft.com/office/officeart/2008/layout/LinedList"/>
    <dgm:cxn modelId="{44A8E9DA-6494-44F0-94DC-DD81DD18008D}" type="presParOf" srcId="{B9EC646C-C125-4671-B63D-500BBEF57FBC}" destId="{2DFBEC0F-FA08-4BE8-B78A-8693EB75304F}" srcOrd="0" destOrd="0" presId="urn:microsoft.com/office/officeart/2008/layout/LinedList"/>
    <dgm:cxn modelId="{B8101A9B-480A-48D5-B7A4-D464F9DACBEA}" type="presParOf" srcId="{B9EC646C-C125-4671-B63D-500BBEF57FBC}" destId="{2E380CAA-E5BE-4381-8F55-01BC99FBB5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633E8-FAAC-41B6-BC99-C8387ADC5B73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95238-0B97-4918-A26A-ED904509EC05}">
      <dsp:nvSpPr>
        <dsp:cNvPr id="0" name=""/>
        <dsp:cNvSpPr/>
      </dsp:nvSpPr>
      <dsp:spPr>
        <a:xfrm>
          <a:off x="0" y="623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>
              <a:hlinkClick xmlns:r="http://schemas.openxmlformats.org/officeDocument/2006/relationships" r:id="rId1"/>
            </a:rPr>
            <a:t>https://www.wrc.com/en/more/wrc-history/group-b/</a:t>
          </a:r>
          <a:endParaRPr lang="en-US" sz="2000" kern="1200" dirty="0"/>
        </a:p>
      </dsp:txBody>
      <dsp:txXfrm>
        <a:off x="0" y="623"/>
        <a:ext cx="6492875" cy="729164"/>
      </dsp:txXfrm>
    </dsp:sp>
    <dsp:sp modelId="{071CFAAC-5826-4AC3-B8D8-DCD1B36F632E}">
      <dsp:nvSpPr>
        <dsp:cNvPr id="0" name=""/>
        <dsp:cNvSpPr/>
      </dsp:nvSpPr>
      <dsp:spPr>
        <a:xfrm>
          <a:off x="0" y="729788"/>
          <a:ext cx="6492875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B9EC5-E15B-4C54-ADB1-0D30EE9C928B}">
      <dsp:nvSpPr>
        <dsp:cNvPr id="0" name=""/>
        <dsp:cNvSpPr/>
      </dsp:nvSpPr>
      <dsp:spPr>
        <a:xfrm>
          <a:off x="0" y="729788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>
              <a:hlinkClick xmlns:r="http://schemas.openxmlformats.org/officeDocument/2006/relationships" r:id="rId2"/>
            </a:rPr>
            <a:t>https://www.snaplap.net/top-10-group-b-rally-drivers/</a:t>
          </a:r>
          <a:endParaRPr lang="en-US" sz="2000" kern="1200" dirty="0"/>
        </a:p>
      </dsp:txBody>
      <dsp:txXfrm>
        <a:off x="0" y="729788"/>
        <a:ext cx="6492875" cy="729164"/>
      </dsp:txXfrm>
    </dsp:sp>
    <dsp:sp modelId="{AC7FF67C-2BEA-457C-B7D2-D4F9F4946588}">
      <dsp:nvSpPr>
        <dsp:cNvPr id="0" name=""/>
        <dsp:cNvSpPr/>
      </dsp:nvSpPr>
      <dsp:spPr>
        <a:xfrm>
          <a:off x="0" y="1458952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3930D-3806-4BAD-BFBC-82EFD5CDEFDE}">
      <dsp:nvSpPr>
        <dsp:cNvPr id="0" name=""/>
        <dsp:cNvSpPr/>
      </dsp:nvSpPr>
      <dsp:spPr>
        <a:xfrm>
          <a:off x="0" y="145895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>
              <a:hlinkClick xmlns:r="http://schemas.openxmlformats.org/officeDocument/2006/relationships" r:id="rId3"/>
            </a:rPr>
            <a:t>http://tech-racingcars.wikidot.com/rally-cars</a:t>
          </a:r>
          <a:endParaRPr lang="en-US" sz="2000" kern="1200" dirty="0"/>
        </a:p>
      </dsp:txBody>
      <dsp:txXfrm>
        <a:off x="0" y="1458952"/>
        <a:ext cx="6492875" cy="729164"/>
      </dsp:txXfrm>
    </dsp:sp>
    <dsp:sp modelId="{B2507538-6D15-4934-9506-4CFBD0CA8963}">
      <dsp:nvSpPr>
        <dsp:cNvPr id="0" name=""/>
        <dsp:cNvSpPr/>
      </dsp:nvSpPr>
      <dsp:spPr>
        <a:xfrm>
          <a:off x="0" y="2188117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EE1CD-7546-49FD-8B46-BA2FCEA79704}">
      <dsp:nvSpPr>
        <dsp:cNvPr id="0" name=""/>
        <dsp:cNvSpPr/>
      </dsp:nvSpPr>
      <dsp:spPr>
        <a:xfrm>
          <a:off x="0" y="218811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>
              <a:hlinkClick xmlns:r="http://schemas.openxmlformats.org/officeDocument/2006/relationships" r:id="rId4"/>
            </a:rPr>
            <a:t>https://www.supercars.net/blog/1985-audi-sport-quattro-s1/</a:t>
          </a:r>
          <a:endParaRPr lang="en-US" sz="2000" kern="1200" dirty="0"/>
        </a:p>
      </dsp:txBody>
      <dsp:txXfrm>
        <a:off x="0" y="2188117"/>
        <a:ext cx="6492875" cy="729164"/>
      </dsp:txXfrm>
    </dsp:sp>
    <dsp:sp modelId="{8957718E-EE31-4EB3-9CCF-8E9B7D02C1EE}">
      <dsp:nvSpPr>
        <dsp:cNvPr id="0" name=""/>
        <dsp:cNvSpPr/>
      </dsp:nvSpPr>
      <dsp:spPr>
        <a:xfrm>
          <a:off x="0" y="2917282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A5E4E-3096-44E0-8699-11A98359CEDD}">
      <dsp:nvSpPr>
        <dsp:cNvPr id="0" name=""/>
        <dsp:cNvSpPr/>
      </dsp:nvSpPr>
      <dsp:spPr>
        <a:xfrm>
          <a:off x="0" y="2917282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>
              <a:hlinkClick xmlns:r="http://schemas.openxmlformats.org/officeDocument/2006/relationships" r:id="rId5"/>
            </a:rPr>
            <a:t>https://www.supercars.net/blog/1985-ford-rs200/</a:t>
          </a:r>
          <a:endParaRPr lang="en-US" sz="2000" kern="1200" dirty="0"/>
        </a:p>
      </dsp:txBody>
      <dsp:txXfrm>
        <a:off x="0" y="2917282"/>
        <a:ext cx="6492875" cy="729164"/>
      </dsp:txXfrm>
    </dsp:sp>
    <dsp:sp modelId="{78E9F06F-8ED7-4F76-AF75-37C6B0F1E349}">
      <dsp:nvSpPr>
        <dsp:cNvPr id="0" name=""/>
        <dsp:cNvSpPr/>
      </dsp:nvSpPr>
      <dsp:spPr>
        <a:xfrm>
          <a:off x="0" y="3646447"/>
          <a:ext cx="6492875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6453F-9265-45A4-B290-47AB8CA61ADB}">
      <dsp:nvSpPr>
        <dsp:cNvPr id="0" name=""/>
        <dsp:cNvSpPr/>
      </dsp:nvSpPr>
      <dsp:spPr>
        <a:xfrm>
          <a:off x="0" y="3646447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>
              <a:hlinkClick xmlns:r="http://schemas.openxmlformats.org/officeDocument/2006/relationships" r:id="rId6"/>
            </a:rPr>
            <a:t>https://www.supercars.net/blog/page_cat/car-brands/</a:t>
          </a:r>
          <a:endParaRPr lang="en-US" sz="2000" kern="1200" dirty="0"/>
        </a:p>
      </dsp:txBody>
      <dsp:txXfrm>
        <a:off x="0" y="3646447"/>
        <a:ext cx="6492875" cy="729164"/>
      </dsp:txXfrm>
    </dsp:sp>
    <dsp:sp modelId="{92B4E84A-ABB4-4352-A729-AF41FB5276EA}">
      <dsp:nvSpPr>
        <dsp:cNvPr id="0" name=""/>
        <dsp:cNvSpPr/>
      </dsp:nvSpPr>
      <dsp:spPr>
        <a:xfrm>
          <a:off x="0" y="4375611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BEC0F-FA08-4BE8-B78A-8693EB75304F}">
      <dsp:nvSpPr>
        <dsp:cNvPr id="0" name=""/>
        <dsp:cNvSpPr/>
      </dsp:nvSpPr>
      <dsp:spPr>
        <a:xfrm>
          <a:off x="0" y="4375611"/>
          <a:ext cx="6492875" cy="72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>
              <a:hlinkClick xmlns:r="http://schemas.openxmlformats.org/officeDocument/2006/relationships" r:id="rId7"/>
            </a:rPr>
            <a:t>https://www.youtube.com/watch?v=tiTtgq2Pcow</a:t>
          </a:r>
          <a:endParaRPr lang="hu-HU" sz="2000" kern="1200" dirty="0">
            <a:latin typeface="Calibri Light" panose="020F0302020204030204"/>
          </a:endParaRPr>
        </a:p>
      </dsp:txBody>
      <dsp:txXfrm>
        <a:off x="0" y="4375611"/>
        <a:ext cx="6492875" cy="729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iTtgq2Pcow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hu-HU" sz="8000" dirty="0">
                <a:cs typeface="Calibri Light"/>
              </a:rPr>
              <a:t> </a:t>
            </a:r>
            <a:r>
              <a:rPr lang="hu-HU" sz="5400" dirty="0">
                <a:cs typeface="Calibri Light"/>
              </a:rPr>
              <a:t>A rally aranykora a B csoport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hu-HU" dirty="0">
                <a:cs typeface="Calibri"/>
              </a:rPr>
              <a:t>Készítette: Horváth </a:t>
            </a:r>
            <a:r>
              <a:rPr lang="hu-HU" dirty="0" smtClean="0">
                <a:cs typeface="Calibri"/>
              </a:rPr>
              <a:t>Ákos</a:t>
            </a:r>
          </a:p>
          <a:p>
            <a:pPr algn="r"/>
            <a:r>
              <a:rPr lang="hu-HU" dirty="0" smtClean="0">
                <a:cs typeface="Calibri"/>
              </a:rPr>
              <a:t>Projekt vezető: </a:t>
            </a:r>
            <a:r>
              <a:rPr lang="hu-HU" smtClean="0">
                <a:cs typeface="Calibri"/>
              </a:rPr>
              <a:t>Horváth János </a:t>
            </a:r>
            <a:endParaRPr lang="hu-HU" dirty="0" smtClean="0">
              <a:cs typeface="Calibri"/>
            </a:endParaRPr>
          </a:p>
          <a:p>
            <a:pPr algn="r"/>
            <a:endParaRPr lang="hu-H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5C2CEAD5-533D-463B-BFE3-B8693CF1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u-HU" sz="4000">
                <a:solidFill>
                  <a:srgbClr val="FFFFFF"/>
                </a:solidFill>
              </a:rPr>
              <a:t>Walter Röhrl</a:t>
            </a:r>
            <a:endParaRPr lang="hu-HU" sz="4000">
              <a:solidFill>
                <a:srgbClr val="FFFFFF"/>
              </a:solidFill>
              <a:cs typeface="Calibri Light"/>
            </a:endParaRPr>
          </a:p>
          <a:p>
            <a:endParaRPr lang="hu-HU" sz="40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E5E137-1879-4CE4-A86F-F065C0B31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2200" dirty="0">
                <a:cs typeface="Calibri"/>
              </a:rPr>
              <a:t>A 2. világbajnoki címét nyerte 1982-ben az Opellal</a:t>
            </a:r>
          </a:p>
          <a:p>
            <a:r>
              <a:rPr lang="hu-HU" sz="2200" dirty="0">
                <a:cs typeface="Calibri"/>
              </a:rPr>
              <a:t>Az utolsó pilóta a WRC történelmében aki hátsó kerékmeghajtású autóval nyert</a:t>
            </a:r>
          </a:p>
          <a:p>
            <a:r>
              <a:rPr lang="hu-HU" sz="2200" dirty="0">
                <a:cs typeface="Calibri"/>
              </a:rPr>
              <a:t>1983-ban 2. lett a világbajnokságban a Lanciával</a:t>
            </a:r>
          </a:p>
          <a:p>
            <a:r>
              <a:rPr lang="hu-HU" sz="2200" dirty="0">
                <a:cs typeface="Calibri"/>
              </a:rPr>
              <a:t>1984-től az </a:t>
            </a:r>
            <a:r>
              <a:rPr lang="hu-HU" sz="2200" dirty="0" err="1">
                <a:cs typeface="Calibri"/>
              </a:rPr>
              <a:t>Audival</a:t>
            </a:r>
            <a:r>
              <a:rPr lang="hu-HU" sz="2200" dirty="0">
                <a:cs typeface="Calibri"/>
              </a:rPr>
              <a:t> versenyzett (1 győzelem)</a:t>
            </a:r>
          </a:p>
          <a:p>
            <a:endParaRPr lang="hu-HU" sz="2200">
              <a:cs typeface="Calibri"/>
            </a:endParaRPr>
          </a:p>
          <a:p>
            <a:endParaRPr lang="hu-HU" sz="2200">
              <a:cs typeface="Calibri"/>
            </a:endParaRPr>
          </a:p>
          <a:p>
            <a:endParaRPr lang="hu-HU" sz="2200">
              <a:cs typeface="Calibri"/>
            </a:endParaRPr>
          </a:p>
        </p:txBody>
      </p:sp>
      <p:pic>
        <p:nvPicPr>
          <p:cNvPr id="4" name="Kép 4" descr="A képen személy, kültéri, autó, férfi látható&#10;&#10;A leírás teljesen megbízható">
            <a:extLst>
              <a:ext uri="{FF2B5EF4-FFF2-40B4-BE49-F238E27FC236}">
                <a16:creationId xmlns:a16="http://schemas.microsoft.com/office/drawing/2014/main" id="{370A0B3C-2094-4536-8871-DDDB3FA8E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7" r="-1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BD8BD86B-9998-4B2D-B0B7-ED8A410C7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u-HU" sz="4000">
                <a:solidFill>
                  <a:srgbClr val="FFFFFF"/>
                </a:solidFill>
              </a:rPr>
              <a:t>Hannu Mikkola</a:t>
            </a:r>
            <a:endParaRPr lang="hu-HU" sz="4000">
              <a:solidFill>
                <a:srgbClr val="FFFFFF"/>
              </a:solidFill>
              <a:cs typeface="Calibri Light"/>
            </a:endParaRPr>
          </a:p>
          <a:p>
            <a:endParaRPr lang="hu-HU" sz="40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22F0B3-70FD-463C-88D7-4B2C0146D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 sz="2400">
                <a:cs typeface="Calibri"/>
              </a:rPr>
              <a:t>1983-ban világbajnok lett az Audival (4 győzelem)</a:t>
            </a:r>
          </a:p>
          <a:p>
            <a:r>
              <a:rPr lang="hu-HU" sz="2400">
                <a:cs typeface="Calibri"/>
              </a:rPr>
              <a:t>Az Audi csapat tagja volt 1981-től 1987-ig</a:t>
            </a:r>
          </a:p>
          <a:p>
            <a:r>
              <a:rPr lang="hu-HU" sz="2400">
                <a:cs typeface="Calibri"/>
              </a:rPr>
              <a:t>Résztvett a Quattro kifejlesztésében, felemelkedésében,reinkarnációjában</a:t>
            </a:r>
          </a:p>
          <a:p>
            <a:endParaRPr lang="hu-HU" sz="2400">
              <a:cs typeface="Calibri"/>
            </a:endParaRPr>
          </a:p>
        </p:txBody>
      </p:sp>
      <p:pic>
        <p:nvPicPr>
          <p:cNvPr id="4" name="Kép 4" descr="A képen személy, kültéri, férfi, ülő látható&#10;&#10;A leírás teljesen megbízható">
            <a:extLst>
              <a:ext uri="{FF2B5EF4-FFF2-40B4-BE49-F238E27FC236}">
                <a16:creationId xmlns:a16="http://schemas.microsoft.com/office/drawing/2014/main" id="{9254AD3B-3547-46C3-8917-EE6A968FE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7" r="-1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2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01A99F4B-952D-4EE8-8E32-BD7856B2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u-HU" sz="4000">
                <a:solidFill>
                  <a:srgbClr val="FFFFFF"/>
                </a:solidFill>
              </a:rPr>
              <a:t>Stig Blomqvist</a:t>
            </a:r>
            <a:endParaRPr lang="hu-HU" sz="4000">
              <a:solidFill>
                <a:srgbClr val="FFFFFF"/>
              </a:solidFill>
              <a:cs typeface="Calibri Light"/>
            </a:endParaRPr>
          </a:p>
          <a:p>
            <a:endParaRPr lang="hu-HU" sz="40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5C9EE3-60A6-433E-8D94-8C630E52B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2400" dirty="0">
                <a:cs typeface="Calibri"/>
              </a:rPr>
              <a:t>1984-ben világbajnok lett az </a:t>
            </a:r>
            <a:r>
              <a:rPr lang="hu-HU" sz="2400" dirty="0" err="1">
                <a:cs typeface="Calibri"/>
              </a:rPr>
              <a:t>Audival</a:t>
            </a:r>
          </a:p>
          <a:p>
            <a:r>
              <a:rPr lang="hu-HU" sz="2400" dirty="0">
                <a:cs typeface="Calibri"/>
              </a:rPr>
              <a:t>5 győzelmet aratott ebben az évben a történelem legerősebb és legbrutálisabb rally autójával </a:t>
            </a:r>
          </a:p>
          <a:p>
            <a:r>
              <a:rPr lang="hu-HU" sz="2400" dirty="0">
                <a:cs typeface="Calibri"/>
              </a:rPr>
              <a:t>1896-ig versenyzett az </a:t>
            </a:r>
            <a:r>
              <a:rPr lang="hu-HU" sz="2400" dirty="0" err="1">
                <a:cs typeface="Calibri"/>
              </a:rPr>
              <a:t>Audival</a:t>
            </a:r>
          </a:p>
          <a:p>
            <a:endParaRPr lang="hu-HU" sz="2400">
              <a:cs typeface="Calibri"/>
            </a:endParaRPr>
          </a:p>
        </p:txBody>
      </p:sp>
      <p:pic>
        <p:nvPicPr>
          <p:cNvPr id="4" name="Kép 4" descr="A képen személy, férfi, baseball, fénykép látható&#10;&#10;A leírás teljesen megbízható">
            <a:extLst>
              <a:ext uri="{FF2B5EF4-FFF2-40B4-BE49-F238E27FC236}">
                <a16:creationId xmlns:a16="http://schemas.microsoft.com/office/drawing/2014/main" id="{F0DC9647-C4BC-4D89-9635-DA5B49D66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7" r="-1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2389B7D0-5C62-483B-B855-120EB996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u-HU" sz="4000">
                <a:solidFill>
                  <a:srgbClr val="FFFFFF"/>
                </a:solidFill>
              </a:rPr>
              <a:t>Timo Salonen</a:t>
            </a:r>
            <a:endParaRPr lang="hu-HU" sz="4000">
              <a:solidFill>
                <a:srgbClr val="FFFFFF"/>
              </a:solidFill>
              <a:cs typeface="Calibri Light"/>
            </a:endParaRPr>
          </a:p>
          <a:p>
            <a:endParaRPr lang="hu-HU" sz="40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0987BD2-010F-40CB-84E9-258F43CE3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603" y="2494450"/>
            <a:ext cx="4873053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2400" dirty="0">
                <a:cs typeface="Calibri"/>
              </a:rPr>
              <a:t>A legtöbbet győzedelmeskedő pilóta az érában (7 győzelem)</a:t>
            </a:r>
          </a:p>
          <a:p>
            <a:r>
              <a:rPr lang="hu-HU" sz="2400" dirty="0">
                <a:cs typeface="Calibri"/>
              </a:rPr>
              <a:t>1985-ben világbajnok a Peugeot csapatával</a:t>
            </a:r>
          </a:p>
          <a:p>
            <a:r>
              <a:rPr lang="hu-HU" sz="2400" dirty="0">
                <a:cs typeface="Calibri"/>
              </a:rPr>
              <a:t>Az első pilóta aki 4-szer tud győzni egyhuzamban (</a:t>
            </a:r>
            <a:r>
              <a:rPr lang="hu-HU" sz="2400" dirty="0" err="1">
                <a:cs typeface="Calibri"/>
              </a:rPr>
              <a:t>Görögország,Új-Zéland,Argentína,Finnország</a:t>
            </a:r>
            <a:r>
              <a:rPr lang="hu-HU" sz="2400" dirty="0">
                <a:cs typeface="Calibri"/>
              </a:rPr>
              <a:t>)</a:t>
            </a:r>
          </a:p>
          <a:p>
            <a:endParaRPr lang="hu-HU" sz="2400">
              <a:cs typeface="Calibri"/>
            </a:endParaRPr>
          </a:p>
          <a:p>
            <a:endParaRPr lang="hu-HU" sz="2400">
              <a:cs typeface="Calibri"/>
            </a:endParaRPr>
          </a:p>
          <a:p>
            <a:endParaRPr lang="hu-HU" sz="2400">
              <a:cs typeface="Calibri"/>
            </a:endParaRPr>
          </a:p>
        </p:txBody>
      </p:sp>
      <p:pic>
        <p:nvPicPr>
          <p:cNvPr id="4" name="Kép 4" descr="A képen kültéri, személy, hó, aláírás látható&#10;&#10;A leírás teljesen megbízható">
            <a:extLst>
              <a:ext uri="{FF2B5EF4-FFF2-40B4-BE49-F238E27FC236}">
                <a16:creationId xmlns:a16="http://schemas.microsoft.com/office/drawing/2014/main" id="{D17DD0C8-29E2-4AD1-8C99-C288FD321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76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4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7FD3F82-2051-4662-8BA7-70EF882E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u-HU" sz="4000">
                <a:solidFill>
                  <a:srgbClr val="FFFFFF"/>
                </a:solidFill>
              </a:rPr>
              <a:t>Juha Kankkunen</a:t>
            </a:r>
            <a:endParaRPr lang="hu-HU" sz="4000">
              <a:solidFill>
                <a:srgbClr val="FFFFFF"/>
              </a:solidFill>
              <a:cs typeface="Calibri Light"/>
            </a:endParaRPr>
          </a:p>
          <a:p>
            <a:endParaRPr lang="hu-HU" sz="40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054B90-E82F-4307-90F7-733BB82B7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2400" dirty="0">
                <a:cs typeface="Calibri"/>
              </a:rPr>
              <a:t>1986-ban nyerte első világbajnoki címét a Peugeot csapatával</a:t>
            </a:r>
          </a:p>
          <a:p>
            <a:r>
              <a:rPr lang="hu-HU" sz="2400" dirty="0">
                <a:cs typeface="Calibri"/>
              </a:rPr>
              <a:t>3 győzelmet szerzett ebben az évben </a:t>
            </a:r>
          </a:p>
          <a:p>
            <a:r>
              <a:rPr lang="hu-HU" sz="2400" dirty="0">
                <a:cs typeface="Calibri"/>
              </a:rPr>
              <a:t>Pályafutása végére 4-szeres világbajnok lett</a:t>
            </a:r>
          </a:p>
          <a:p>
            <a:endParaRPr lang="hu-HU" sz="2400">
              <a:cs typeface="Calibri"/>
            </a:endParaRPr>
          </a:p>
          <a:p>
            <a:endParaRPr lang="hu-HU" sz="2400">
              <a:cs typeface="Calibri"/>
            </a:endParaRPr>
          </a:p>
        </p:txBody>
      </p:sp>
      <p:pic>
        <p:nvPicPr>
          <p:cNvPr id="4" name="Kép 4" descr="A képen személy, autó, ülő, férfi látható&#10;&#10;A leírás teljesen megbízható">
            <a:extLst>
              <a:ext uri="{FF2B5EF4-FFF2-40B4-BE49-F238E27FC236}">
                <a16:creationId xmlns:a16="http://schemas.microsoft.com/office/drawing/2014/main" id="{4BF7A76A-75FA-48E4-812A-84799FFB6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7" r="-1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345BB4DD-EABD-4DD4-997C-56CDC0C08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hu-HU" sz="4000">
                <a:solidFill>
                  <a:srgbClr val="FFFFFF"/>
                </a:solidFill>
              </a:rPr>
              <a:t>Michele Mouton</a:t>
            </a:r>
            <a:endParaRPr lang="hu-HU" sz="4000">
              <a:solidFill>
                <a:srgbClr val="FFFFFF"/>
              </a:solidFill>
              <a:cs typeface="Calibri Light"/>
            </a:endParaRPr>
          </a:p>
          <a:p>
            <a:endParaRPr lang="hu-HU" sz="40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E33806-5FE9-4EEA-9FE3-5503CA8AD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093" y="2494450"/>
            <a:ext cx="4427356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 sz="2200">
                <a:cs typeface="Calibri"/>
              </a:rPr>
              <a:t>Az első és eddig egyetlen nő a WRC történelmében</a:t>
            </a:r>
          </a:p>
          <a:p>
            <a:r>
              <a:rPr lang="hu-HU" sz="2200">
                <a:cs typeface="Calibri"/>
              </a:rPr>
              <a:t>Az Audi gyári pilótája volt 1981-1986 között</a:t>
            </a:r>
          </a:p>
          <a:p>
            <a:r>
              <a:rPr lang="hu-HU" sz="2200">
                <a:cs typeface="Calibri"/>
              </a:rPr>
              <a:t>Az első győzelme 1981-ben volt San Remo-ban</a:t>
            </a:r>
          </a:p>
          <a:p>
            <a:r>
              <a:rPr lang="hu-HU" sz="2200">
                <a:cs typeface="Calibri"/>
              </a:rPr>
              <a:t>1983-ban 3-szor nyert (Portugália,Görögország,Brazília) és második lett a világbajnokkságban</a:t>
            </a:r>
          </a:p>
          <a:p>
            <a:endParaRPr lang="hu-HU" sz="2200">
              <a:cs typeface="Calibri"/>
            </a:endParaRPr>
          </a:p>
        </p:txBody>
      </p:sp>
      <p:pic>
        <p:nvPicPr>
          <p:cNvPr id="4" name="Kép 4" descr="A képen autó, busz, teherautó, férfi látható&#10;&#10;A leírás teljesen megbízható">
            <a:extLst>
              <a:ext uri="{FF2B5EF4-FFF2-40B4-BE49-F238E27FC236}">
                <a16:creationId xmlns:a16="http://schemas.microsoft.com/office/drawing/2014/main" id="{A22C3E00-FEAE-495A-B6B2-2B3F50952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8" r="9438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CE81D345-4562-46D8-A71E-F80E81A49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u-HU" sz="4000">
                <a:solidFill>
                  <a:srgbClr val="FFFFFF"/>
                </a:solidFill>
                <a:cs typeface="Calibri Light"/>
              </a:rPr>
              <a:t>Források</a:t>
            </a:r>
            <a:endParaRPr lang="hu-HU" sz="4000">
              <a:solidFill>
                <a:srgbClr val="FFFFFF"/>
              </a:solidFill>
            </a:endParaRPr>
          </a:p>
        </p:txBody>
      </p:sp>
      <p:graphicFrame>
        <p:nvGraphicFramePr>
          <p:cNvPr id="21" name="Tartalom helye 2">
            <a:extLst>
              <a:ext uri="{FF2B5EF4-FFF2-40B4-BE49-F238E27FC236}">
                <a16:creationId xmlns:a16="http://schemas.microsoft.com/office/drawing/2014/main" id="{10F174A0-CE9E-4C60-801A-E744E1A387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986441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209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E9CC769-75D4-45DF-8B89-0774EB323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hu-HU" sz="5800">
                <a:cs typeface="Calibri Light"/>
              </a:rPr>
              <a:t>Köszönöm a figyelmet</a:t>
            </a:r>
            <a:endParaRPr lang="hu-HU" sz="580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37BB5FA-8FE7-4664-98F8-572FDB2EB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>
                <a:solidFill>
                  <a:schemeClr val="accent1">
                    <a:lumMod val="60000"/>
                    <a:lumOff val="40000"/>
                  </a:schemeClr>
                </a:solidFill>
                <a:cs typeface="Calibri"/>
              </a:rPr>
              <a:t>Készítette: Horváth Ákos</a:t>
            </a:r>
            <a:endParaRPr lang="hu-H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19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DD3505-D816-4666-AAAA-42EC992FAF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Kép 4">
            <a:hlinkClick r:id="" action="ppaction://media"/>
            <a:extLst>
              <a:ext uri="{FF2B5EF4-FFF2-40B4-BE49-F238E27FC236}">
                <a16:creationId xmlns:a16="http://schemas.microsoft.com/office/drawing/2014/main" id="{015D4941-D8CE-4AFA-8D7C-0915EDEA0FC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48817" y="528019"/>
            <a:ext cx="5060909" cy="3321230"/>
          </a:xfrm>
          <a:prstGeom prst="rect">
            <a:avLst/>
          </a:prstGeom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B4269A41-C387-4555-A18D-F1B4E366CD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11C1882-1ABB-473F-836B-DE0066ABAC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336533B6-75CC-4F87-B044-A8241FBF77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96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F60F4AB-56D2-4D8D-B70B-FD4A62E56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4267831"/>
            <a:ext cx="7970903" cy="1071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Végezetül nézzétek meg ezt a kisfilmet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77EAB586-FBDB-4496-82AC-22F1856379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7800" y="4377267"/>
            <a:ext cx="3121152" cy="195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0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C7C3DDE-083B-404F-A8B8-F87F9E9F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hu-HU" sz="4000">
                <a:cs typeface="Calibri Light"/>
              </a:rPr>
              <a:t>Mi is az a B csoport?</a:t>
            </a:r>
            <a:endParaRPr lang="hu-HU" sz="4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B41EEA-FB22-462E-BF31-C3C56D669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2000">
                <a:cs typeface="Calibri" panose="020F0502020204030204"/>
              </a:rPr>
              <a:t>A rally történelem legizgalmasabb, leggyorsabb, legnehezebb időszaka</a:t>
            </a:r>
          </a:p>
          <a:p>
            <a:r>
              <a:rPr lang="hu-HU" sz="2000">
                <a:cs typeface="Calibri" panose="020F0502020204030204"/>
              </a:rPr>
              <a:t>1982-1986 között volt csak életben a B csoport szabályzata, mert annyi haláleset történt</a:t>
            </a:r>
          </a:p>
          <a:p>
            <a:r>
              <a:rPr lang="hu-HU" sz="2000">
                <a:cs typeface="Calibri" panose="020F0502020204030204"/>
              </a:rPr>
              <a:t>Ezalatt az idő alatt 6 versenyző és több mint 30 néző vesztette életét</a:t>
            </a:r>
          </a:p>
          <a:p>
            <a:r>
              <a:rPr lang="hu-HU" sz="2000">
                <a:cs typeface="Calibri" panose="020F0502020204030204"/>
              </a:rPr>
              <a:t>Az autókat inkább tesztnek szántak, mint versenyautónak</a:t>
            </a:r>
          </a:p>
          <a:p>
            <a:r>
              <a:rPr lang="hu-HU" sz="2000">
                <a:cs typeface="Calibri" panose="020F0502020204030204"/>
              </a:rPr>
              <a:t>A biztonsági előírások gyakorlatilag nem léteztek </a:t>
            </a:r>
          </a:p>
          <a:p>
            <a:r>
              <a:rPr lang="hu-HU" sz="2000">
                <a:cs typeface="Calibri" panose="020F0502020204030204"/>
              </a:rPr>
              <a:t>A nézők megvoltak őrülve</a:t>
            </a:r>
          </a:p>
          <a:p>
            <a:endParaRPr lang="hu-HU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56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6" descr="A képen kültéri, fegyver, víz, lovaglás látható&#10;&#10;A leírás teljesen megbízható">
            <a:extLst>
              <a:ext uri="{FF2B5EF4-FFF2-40B4-BE49-F238E27FC236}">
                <a16:creationId xmlns:a16="http://schemas.microsoft.com/office/drawing/2014/main" id="{1C2A3DB0-80A5-46EF-8558-DAF4B7049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75" b="1434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Kép 4" descr="A képen kültéri, utca, személy, út látható&#10;&#10;A leírás teljesen megbízható">
            <a:extLst>
              <a:ext uri="{FF2B5EF4-FFF2-40B4-BE49-F238E27FC236}">
                <a16:creationId xmlns:a16="http://schemas.microsoft.com/office/drawing/2014/main" id="{E0A9D068-1DD5-40A1-A43C-39BE3DAE9E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9" r="-2" b="18724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7CE33AE-B434-4AB3-8BE9-3A102FD0B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endParaRPr lang="hu-HU" sz="3400">
              <a:cs typeface="Calibri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0F7D04-0F6A-4F22-A8AA-B33F7371A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hu-HU" sz="2400" dirty="0">
                <a:ea typeface="+mn-lt"/>
                <a:cs typeface="+mn-lt"/>
              </a:rPr>
              <a:t>Ahogy a Michelin ralifelelőse, Maurice </a:t>
            </a:r>
            <a:r>
              <a:rPr lang="hu-HU" sz="2400" dirty="0" err="1">
                <a:ea typeface="+mn-lt"/>
                <a:cs typeface="+mn-lt"/>
              </a:rPr>
              <a:t>Guaslard</a:t>
            </a:r>
            <a:r>
              <a:rPr lang="hu-HU" sz="2400" dirty="0">
                <a:ea typeface="+mn-lt"/>
                <a:cs typeface="+mn-lt"/>
              </a:rPr>
              <a:t> nyilatkozta: “</a:t>
            </a:r>
            <a:r>
              <a:rPr lang="hu-HU" sz="2400" i="1" dirty="0">
                <a:ea typeface="+mn-lt"/>
                <a:cs typeface="+mn-lt"/>
              </a:rPr>
              <a:t>A rali elérte azt a pontot, ahol az út határozza meg a sebességet. Ha minden jól megy, nincs nagyobb különbség a pilóták között, mint két másodperc. Ez annyit tesz, hogy nem az autó, a gumik, vagy az ügyesség a döntő, hanem az út minősége. Egyszerűen képtelenség ennél gyorsabban menni!”</a:t>
            </a:r>
            <a:endParaRPr lang="hu-HU" sz="2400">
              <a:cs typeface="Calibri" panose="020F0502020204030204"/>
            </a:endParaRPr>
          </a:p>
          <a:p>
            <a:endParaRPr lang="hu-HU" sz="2000" i="1" dirty="0">
              <a:cs typeface="Calibri"/>
            </a:endParaRPr>
          </a:p>
          <a:p>
            <a:endParaRPr lang="hu-HU" sz="1400" i="1">
              <a:cs typeface="Calibri"/>
            </a:endParaRPr>
          </a:p>
          <a:p>
            <a:endParaRPr lang="hu-HU" sz="1400" i="1">
              <a:cs typeface="Calibri"/>
            </a:endParaRPr>
          </a:p>
          <a:p>
            <a:endParaRPr lang="en-US" sz="1400"/>
          </a:p>
          <a:p>
            <a:r>
              <a:rPr lang="en-US" sz="1400" dirty="0"/>
              <a:t/>
            </a:r>
            <a:br>
              <a:rPr lang="en-US" sz="1400" dirty="0"/>
            </a:b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99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5" descr="A képen kültéri, autó, vonat, fű látható&#10;&#10;A leírás teljesen megbízható">
            <a:extLst>
              <a:ext uri="{FF2B5EF4-FFF2-40B4-BE49-F238E27FC236}">
                <a16:creationId xmlns:a16="http://schemas.microsoft.com/office/drawing/2014/main" id="{4AF163D8-8BCD-4608-9274-6EBA8EDEDE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0816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Kép 7" descr="A képen hó, kültéri, autó, érkező látható&#10;&#10;A leírás teljesen megbízható">
            <a:extLst>
              <a:ext uri="{FF2B5EF4-FFF2-40B4-BE49-F238E27FC236}">
                <a16:creationId xmlns:a16="http://schemas.microsoft.com/office/drawing/2014/main" id="{D896D8C3-7CB5-4B7E-B5B9-E50020E26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16" b="28108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37265EB-1CA0-49B6-A918-E5319487B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Audi Sport Quattro S1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D23C414-297C-4B64-BCEB-F80F09672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 dirty="0" err="1"/>
              <a:t>Meghajtás</a:t>
            </a:r>
            <a:r>
              <a:rPr lang="en-US" sz="2000" dirty="0"/>
              <a:t>: </a:t>
            </a:r>
            <a:r>
              <a:rPr lang="en-US" sz="2000" dirty="0" err="1"/>
              <a:t>Összkerék</a:t>
            </a:r>
            <a:endParaRPr lang="en-US" sz="2000" dirty="0" err="1">
              <a:cs typeface="Calibri"/>
            </a:endParaRPr>
          </a:p>
          <a:p>
            <a:r>
              <a:rPr lang="en-US" sz="2000" dirty="0"/>
              <a:t>Motor: 2.1l  sor5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Feltöltés</a:t>
            </a:r>
            <a:r>
              <a:rPr lang="en-US" sz="2000" dirty="0"/>
              <a:t>: </a:t>
            </a:r>
            <a:r>
              <a:rPr lang="en-US" sz="2000" dirty="0" err="1"/>
              <a:t>Turbó</a:t>
            </a:r>
            <a:endParaRPr lang="en-US" sz="2000" dirty="0" err="1">
              <a:cs typeface="Calibri"/>
            </a:endParaRPr>
          </a:p>
          <a:p>
            <a:r>
              <a:rPr lang="en-US" sz="2000" dirty="0" err="1"/>
              <a:t>Erő</a:t>
            </a:r>
            <a:r>
              <a:rPr lang="en-US" sz="2000" dirty="0"/>
              <a:t>: 540 le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Nyomaték</a:t>
            </a:r>
            <a:r>
              <a:rPr lang="en-US" sz="2000" dirty="0"/>
              <a:t>: 590Nm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Váltó</a:t>
            </a:r>
            <a:r>
              <a:rPr lang="en-US" sz="2000" dirty="0"/>
              <a:t>: 6 </a:t>
            </a:r>
            <a:r>
              <a:rPr lang="en-US" sz="2000" dirty="0" err="1"/>
              <a:t>sebességes</a:t>
            </a:r>
            <a:r>
              <a:rPr lang="en-US" sz="2000" dirty="0"/>
              <a:t> sequential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Össztömeg</a:t>
            </a:r>
            <a:r>
              <a:rPr lang="en-US" sz="2000" dirty="0"/>
              <a:t>: 1090 kg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Erő</a:t>
            </a:r>
            <a:r>
              <a:rPr lang="en-US" sz="2000" dirty="0"/>
              <a:t> </a:t>
            </a:r>
            <a:r>
              <a:rPr lang="en-US" sz="2000" dirty="0" err="1"/>
              <a:t>tömeg</a:t>
            </a:r>
            <a:r>
              <a:rPr lang="en-US" sz="2000" dirty="0"/>
              <a:t> </a:t>
            </a:r>
            <a:r>
              <a:rPr lang="en-US" sz="2000" dirty="0" err="1"/>
              <a:t>arány</a:t>
            </a:r>
            <a:r>
              <a:rPr lang="en-US" sz="2000" dirty="0"/>
              <a:t>: 0.5 le/kg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0-100: 3.1s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2 </a:t>
            </a:r>
            <a:r>
              <a:rPr lang="en-US" sz="2000" dirty="0" err="1">
                <a:cs typeface="Calibri"/>
              </a:rPr>
              <a:t>Világbajnoki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cím</a:t>
            </a:r>
            <a:r>
              <a:rPr lang="en-US" sz="2000" dirty="0">
                <a:cs typeface="Calibri"/>
              </a:rPr>
              <a:t> (1982,1984)</a:t>
            </a:r>
          </a:p>
          <a:p>
            <a:endParaRPr lang="en-US" sz="2000"/>
          </a:p>
          <a:p>
            <a:endParaRPr lang="en-US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6633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7" descr="A képen kültéri, út, autó, fű látható&#10;&#10;A leírás teljesen megbízható">
            <a:extLst>
              <a:ext uri="{FF2B5EF4-FFF2-40B4-BE49-F238E27FC236}">
                <a16:creationId xmlns:a16="http://schemas.microsoft.com/office/drawing/2014/main" id="{EF01BB1F-32F4-4F3F-96BD-B59BA1162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71" b="1964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Kép 5" descr="A képen autó, kültéri, vezetés, teherautó látható&#10;&#10;A leírás teljesen megbízható">
            <a:extLst>
              <a:ext uri="{FF2B5EF4-FFF2-40B4-BE49-F238E27FC236}">
                <a16:creationId xmlns:a16="http://schemas.microsoft.com/office/drawing/2014/main" id="{EC333E53-30A5-435C-9F1E-B41BAFD9EE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13242" r="-1" b="4545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A463764-1CE0-41DE-9FA0-7FB11F1D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Lancia Delta S4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690C778-EA93-4C30-B51E-B1AED6F04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 dirty="0" err="1"/>
              <a:t>Meghajtás</a:t>
            </a:r>
            <a:r>
              <a:rPr lang="en-US" sz="2000" dirty="0"/>
              <a:t>: </a:t>
            </a:r>
            <a:r>
              <a:rPr lang="en-US" sz="2000" dirty="0" err="1"/>
              <a:t>Összkerék</a:t>
            </a:r>
            <a:endParaRPr lang="en-US" sz="2000" dirty="0" err="1">
              <a:cs typeface="Calibri"/>
            </a:endParaRPr>
          </a:p>
          <a:p>
            <a:r>
              <a:rPr lang="en-US" sz="2000" dirty="0"/>
              <a:t>Motor: 1.8l sor4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Feltöltés</a:t>
            </a:r>
            <a:r>
              <a:rPr lang="en-US" sz="2000" dirty="0"/>
              <a:t>: </a:t>
            </a:r>
            <a:r>
              <a:rPr lang="en-US" sz="2000" dirty="0" err="1"/>
              <a:t>Kompresszor</a:t>
            </a:r>
            <a:r>
              <a:rPr lang="en-US" sz="2000" dirty="0"/>
              <a:t> &amp; </a:t>
            </a:r>
            <a:r>
              <a:rPr lang="en-US" sz="2000" dirty="0" err="1"/>
              <a:t>Turbó</a:t>
            </a:r>
            <a:endParaRPr lang="en-US" sz="2000" dirty="0" err="1">
              <a:cs typeface="Calibri"/>
            </a:endParaRPr>
          </a:p>
          <a:p>
            <a:r>
              <a:rPr lang="en-US" sz="2000" dirty="0" err="1"/>
              <a:t>Erő</a:t>
            </a:r>
            <a:r>
              <a:rPr lang="en-US" sz="2000" dirty="0"/>
              <a:t>: 550 le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Nyomaték</a:t>
            </a:r>
            <a:r>
              <a:rPr lang="en-US" sz="2000" dirty="0"/>
              <a:t>: 291 Nm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Váltó</a:t>
            </a:r>
            <a:r>
              <a:rPr lang="en-US" sz="2000" dirty="0"/>
              <a:t>: 5 </a:t>
            </a:r>
            <a:r>
              <a:rPr lang="en-US" sz="2000" dirty="0" err="1"/>
              <a:t>sebsséges</a:t>
            </a:r>
            <a:r>
              <a:rPr lang="en-US" sz="2000" dirty="0"/>
              <a:t> </a:t>
            </a:r>
            <a:r>
              <a:rPr lang="en-US" sz="2000" dirty="0" err="1"/>
              <a:t>kézi</a:t>
            </a:r>
            <a:endParaRPr lang="en-US" sz="2000" dirty="0" err="1">
              <a:cs typeface="Calibri"/>
            </a:endParaRPr>
          </a:p>
          <a:p>
            <a:r>
              <a:rPr lang="en-US" sz="2000" dirty="0" err="1"/>
              <a:t>Össztömeg</a:t>
            </a:r>
            <a:r>
              <a:rPr lang="en-US" sz="2000" dirty="0"/>
              <a:t>: 1200kg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Erő</a:t>
            </a:r>
            <a:r>
              <a:rPr lang="en-US" sz="2000" dirty="0"/>
              <a:t> </a:t>
            </a:r>
            <a:r>
              <a:rPr lang="en-US" sz="2000" dirty="0" err="1"/>
              <a:t>tömeg</a:t>
            </a:r>
            <a:r>
              <a:rPr lang="en-US" sz="2000" dirty="0"/>
              <a:t> </a:t>
            </a:r>
            <a:r>
              <a:rPr lang="en-US" sz="2000" dirty="0" err="1"/>
              <a:t>arány</a:t>
            </a:r>
            <a:r>
              <a:rPr lang="en-US" sz="2000" dirty="0"/>
              <a:t>: 0.458 le/kg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0-100: 3.5s</a:t>
            </a:r>
          </a:p>
          <a:p>
            <a:r>
              <a:rPr lang="en-US" sz="2000" dirty="0">
                <a:cs typeface="Calibri" panose="020F0502020204030204"/>
              </a:rPr>
              <a:t>1 </a:t>
            </a:r>
            <a:r>
              <a:rPr lang="en-US" sz="2000" dirty="0" err="1">
                <a:cs typeface="Calibri" panose="020F0502020204030204"/>
              </a:rPr>
              <a:t>Világbajnoki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dirty="0" err="1">
                <a:cs typeface="Calibri" panose="020F0502020204030204"/>
              </a:rPr>
              <a:t>cím</a:t>
            </a:r>
            <a:r>
              <a:rPr lang="en-US" sz="2000" dirty="0">
                <a:cs typeface="Calibri" panose="020F0502020204030204"/>
              </a:rPr>
              <a:t> (1983)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45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7" descr="A képen kültéri, autó, út, hó látható&#10;&#10;A leírás teljesen megbízható">
            <a:extLst>
              <a:ext uri="{FF2B5EF4-FFF2-40B4-BE49-F238E27FC236}">
                <a16:creationId xmlns:a16="http://schemas.microsoft.com/office/drawing/2014/main" id="{340F71ED-6D95-49EF-990A-45EDC9511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33" b="12183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Kép 5" descr="A képen kültéri, autó, víz, kicsi látható&#10;&#10;A leírás teljesen megbízható">
            <a:extLst>
              <a:ext uri="{FF2B5EF4-FFF2-40B4-BE49-F238E27FC236}">
                <a16:creationId xmlns:a16="http://schemas.microsoft.com/office/drawing/2014/main" id="{C47AE076-11AD-4893-B12E-25981936DE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7523" r="-2" b="24016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63B5ED6-16AA-409C-9258-0037A196F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MG Metro 6R4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55861CB-9BB3-42D2-BCAA-352F7CDE3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/>
              <a:t>Meghajtás</a:t>
            </a:r>
            <a:r>
              <a:rPr lang="en-US" sz="2000" dirty="0"/>
              <a:t>: </a:t>
            </a:r>
            <a:r>
              <a:rPr lang="en-US" sz="2000" dirty="0" err="1"/>
              <a:t>Összkerék</a:t>
            </a:r>
            <a:endParaRPr lang="en-US" sz="2000" dirty="0" err="1">
              <a:cs typeface="Calibri"/>
            </a:endParaRPr>
          </a:p>
          <a:p>
            <a:r>
              <a:rPr lang="en-US" sz="2000" dirty="0"/>
              <a:t>Motor: 3.0l V6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Feltöltés</a:t>
            </a:r>
            <a:r>
              <a:rPr lang="en-US" sz="2000" dirty="0"/>
              <a:t>: </a:t>
            </a:r>
            <a:r>
              <a:rPr lang="en-US" sz="2000" dirty="0" err="1"/>
              <a:t>Szívó</a:t>
            </a:r>
            <a:endParaRPr lang="en-US" sz="2000" dirty="0" err="1">
              <a:cs typeface="Calibri"/>
            </a:endParaRPr>
          </a:p>
          <a:p>
            <a:r>
              <a:rPr lang="en-US" sz="2000" dirty="0" err="1"/>
              <a:t>Erő</a:t>
            </a:r>
            <a:r>
              <a:rPr lang="en-US" sz="2000" dirty="0"/>
              <a:t>: 410le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Nyomaték</a:t>
            </a:r>
            <a:r>
              <a:rPr lang="en-US" sz="2000" dirty="0"/>
              <a:t>: 366Nm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Váltó</a:t>
            </a:r>
            <a:r>
              <a:rPr lang="en-US" sz="2000" dirty="0"/>
              <a:t>: 5 </a:t>
            </a:r>
            <a:r>
              <a:rPr lang="en-US" sz="2000" dirty="0" err="1"/>
              <a:t>sebességes</a:t>
            </a:r>
            <a:r>
              <a:rPr lang="en-US" sz="2000" dirty="0"/>
              <a:t> </a:t>
            </a:r>
            <a:r>
              <a:rPr lang="en-US" sz="2000" dirty="0" err="1"/>
              <a:t>kézi</a:t>
            </a:r>
            <a:endParaRPr lang="en-US" sz="2000" dirty="0" err="1">
              <a:cs typeface="Calibri"/>
            </a:endParaRPr>
          </a:p>
          <a:p>
            <a:r>
              <a:rPr lang="en-US" sz="2000" dirty="0" err="1"/>
              <a:t>Össztömeg</a:t>
            </a:r>
            <a:r>
              <a:rPr lang="en-US" sz="2000" dirty="0"/>
              <a:t>: 1030kg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Erő</a:t>
            </a:r>
            <a:r>
              <a:rPr lang="en-US" sz="2000" dirty="0"/>
              <a:t> </a:t>
            </a:r>
            <a:r>
              <a:rPr lang="en-US" sz="2000" dirty="0" err="1"/>
              <a:t>tömeg</a:t>
            </a:r>
            <a:r>
              <a:rPr lang="en-US" sz="2000" dirty="0"/>
              <a:t> </a:t>
            </a:r>
            <a:r>
              <a:rPr lang="en-US" sz="2000" dirty="0" err="1"/>
              <a:t>arány</a:t>
            </a:r>
            <a:r>
              <a:rPr lang="en-US" sz="2000" dirty="0"/>
              <a:t>: 0.4 le/kg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0-100:3.2</a:t>
            </a:r>
            <a:endParaRPr lang="en-US" sz="2000" dirty="0">
              <a:cs typeface="Calibri"/>
            </a:endParaRPr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8056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7" descr="A képen autó, kültéri, út, teherautó látható&#10;&#10;A leírás teljesen megbízható">
            <a:extLst>
              <a:ext uri="{FF2B5EF4-FFF2-40B4-BE49-F238E27FC236}">
                <a16:creationId xmlns:a16="http://schemas.microsoft.com/office/drawing/2014/main" id="{D49466D7-0FFF-4E4D-867E-2D79347BB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16" r="-2" b="7798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Kép 5" descr="A képen fű, autó, kültéri, teherautó látható&#10;&#10;A leírás teljesen megbízható">
            <a:extLst>
              <a:ext uri="{FF2B5EF4-FFF2-40B4-BE49-F238E27FC236}">
                <a16:creationId xmlns:a16="http://schemas.microsoft.com/office/drawing/2014/main" id="{1D6C8027-1962-4C1D-AA59-B629370CEC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3502" r="-1" b="14284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62783D9-817D-4C5E-9CD9-34A5980A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Peugeot 205 t16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A643039-CF2E-4C30-82F6-6283E542A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 dirty="0" err="1"/>
              <a:t>Meghajtás:Összkerék</a:t>
            </a:r>
            <a:endParaRPr lang="en-US" sz="2000" dirty="0" err="1">
              <a:cs typeface="Calibri"/>
            </a:endParaRPr>
          </a:p>
          <a:p>
            <a:r>
              <a:rPr lang="en-US" sz="2000" dirty="0"/>
              <a:t>Motor: 2.5l sor4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Feltöltés</a:t>
            </a:r>
            <a:r>
              <a:rPr lang="en-US" sz="2000" dirty="0"/>
              <a:t>: </a:t>
            </a:r>
            <a:r>
              <a:rPr lang="en-US" sz="2000" dirty="0" err="1"/>
              <a:t>Turbó</a:t>
            </a:r>
            <a:endParaRPr lang="en-US" sz="2000" dirty="0" err="1">
              <a:cs typeface="Calibri"/>
            </a:endParaRPr>
          </a:p>
          <a:p>
            <a:r>
              <a:rPr lang="en-US" sz="2000" dirty="0"/>
              <a:t>Erő:460-550 le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Nyomaték</a:t>
            </a:r>
            <a:r>
              <a:rPr lang="en-US" sz="2000" dirty="0"/>
              <a:t>: 490 Nm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Váltó</a:t>
            </a:r>
            <a:r>
              <a:rPr lang="en-US" sz="2000" dirty="0"/>
              <a:t>: 5 </a:t>
            </a:r>
            <a:r>
              <a:rPr lang="en-US" sz="2000" dirty="0" err="1"/>
              <a:t>sebességes</a:t>
            </a:r>
            <a:r>
              <a:rPr lang="en-US" sz="2000" dirty="0"/>
              <a:t> </a:t>
            </a:r>
            <a:r>
              <a:rPr lang="en-US" sz="2000" dirty="0" err="1"/>
              <a:t>kézi</a:t>
            </a:r>
            <a:endParaRPr lang="en-US" sz="2000" dirty="0" err="1">
              <a:cs typeface="Calibri"/>
            </a:endParaRPr>
          </a:p>
          <a:p>
            <a:r>
              <a:rPr lang="en-US" sz="2000" dirty="0"/>
              <a:t>Össztömeg:1000 kg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Erő</a:t>
            </a:r>
            <a:r>
              <a:rPr lang="en-US" sz="2000" dirty="0"/>
              <a:t> </a:t>
            </a:r>
            <a:r>
              <a:rPr lang="en-US" sz="2000" dirty="0" err="1"/>
              <a:t>tömeg</a:t>
            </a:r>
            <a:r>
              <a:rPr lang="en-US" sz="2000" dirty="0"/>
              <a:t> </a:t>
            </a:r>
            <a:r>
              <a:rPr lang="en-US" sz="2000" dirty="0" err="1"/>
              <a:t>arány</a:t>
            </a:r>
            <a:r>
              <a:rPr lang="en-US" sz="2000" dirty="0"/>
              <a:t>: max. 0.55 le/kg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0-100: 3.4s</a:t>
            </a:r>
          </a:p>
          <a:p>
            <a:r>
              <a:rPr lang="en-US" sz="2000" dirty="0">
                <a:cs typeface="Calibri" panose="020F0502020204030204"/>
              </a:rPr>
              <a:t>2 </a:t>
            </a:r>
            <a:r>
              <a:rPr lang="en-US" sz="2000" dirty="0" err="1">
                <a:cs typeface="Calibri" panose="020F0502020204030204"/>
              </a:rPr>
              <a:t>Világbajnoki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dirty="0" err="1">
                <a:cs typeface="Calibri" panose="020F0502020204030204"/>
              </a:rPr>
              <a:t>cím</a:t>
            </a:r>
            <a:r>
              <a:rPr lang="en-US" sz="2000" dirty="0">
                <a:cs typeface="Calibri" panose="020F0502020204030204"/>
              </a:rPr>
              <a:t> (1985,1986)</a:t>
            </a:r>
          </a:p>
          <a:p>
            <a:endParaRPr lang="en-US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484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Kép 14" descr="A képen út, kültéri, személy, utca látható&#10;&#10;A leírás teljesen megbízható">
            <a:extLst>
              <a:ext uri="{FF2B5EF4-FFF2-40B4-BE49-F238E27FC236}">
                <a16:creationId xmlns:a16="http://schemas.microsoft.com/office/drawing/2014/main" id="{CD369A26-E4BD-4CFE-8B17-BF446B5093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4399" r="2" b="23329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7" name="Kép 18" descr="A képen kültéri, autó, hegy, út látható&#10;&#10;A leírás teljesen megbízható">
            <a:extLst>
              <a:ext uri="{FF2B5EF4-FFF2-40B4-BE49-F238E27FC236}">
                <a16:creationId xmlns:a16="http://schemas.microsoft.com/office/drawing/2014/main" id="{35717EF0-D10E-4B2B-B8C0-01D15BA00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15" r="-1" b="18705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1" name="Freeform: Shape 2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13E9C4A-60FE-4E16-A548-C5672296D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Porsche 959 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551FFCF-6D12-45DE-AE91-9AF4D6F9B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Meghajtás: Összkerék</a:t>
            </a:r>
          </a:p>
          <a:p>
            <a:r>
              <a:rPr lang="en-US" sz="2000" dirty="0"/>
              <a:t>Motor: 2.8l boxer6</a:t>
            </a:r>
          </a:p>
          <a:p>
            <a:r>
              <a:rPr lang="en-US" sz="2000" dirty="0" err="1"/>
              <a:t>Feltöltés</a:t>
            </a:r>
            <a:r>
              <a:rPr lang="en-US" sz="2000" dirty="0"/>
              <a:t>: Iker </a:t>
            </a:r>
            <a:r>
              <a:rPr lang="en-US" sz="2000" dirty="0" err="1"/>
              <a:t>turbó</a:t>
            </a:r>
          </a:p>
          <a:p>
            <a:r>
              <a:rPr lang="en-US" sz="2000" dirty="0" err="1"/>
              <a:t>Erő</a:t>
            </a:r>
            <a:r>
              <a:rPr lang="en-US" sz="2000" dirty="0"/>
              <a:t>: 450le</a:t>
            </a:r>
          </a:p>
          <a:p>
            <a:r>
              <a:rPr lang="en-US" sz="2000" dirty="0" err="1"/>
              <a:t>Nyomaték</a:t>
            </a:r>
            <a:r>
              <a:rPr lang="en-US" sz="2000" dirty="0"/>
              <a:t>: 500Nm</a:t>
            </a:r>
          </a:p>
          <a:p>
            <a:r>
              <a:rPr lang="en-US" sz="2000" dirty="0" err="1"/>
              <a:t>Váltó</a:t>
            </a:r>
            <a:r>
              <a:rPr lang="en-US" sz="2000" dirty="0"/>
              <a:t>: 6 </a:t>
            </a:r>
            <a:r>
              <a:rPr lang="en-US" sz="2000" dirty="0" err="1"/>
              <a:t>sebességes</a:t>
            </a:r>
            <a:r>
              <a:rPr lang="en-US" sz="2000" dirty="0"/>
              <a:t> </a:t>
            </a:r>
            <a:r>
              <a:rPr lang="en-US" sz="2000" dirty="0" err="1"/>
              <a:t>kézi</a:t>
            </a:r>
          </a:p>
          <a:p>
            <a:r>
              <a:rPr lang="en-US" sz="2000" dirty="0" err="1"/>
              <a:t>Össztömeg</a:t>
            </a:r>
            <a:r>
              <a:rPr lang="en-US" sz="2000" dirty="0"/>
              <a:t>: 1560kg</a:t>
            </a:r>
          </a:p>
          <a:p>
            <a:r>
              <a:rPr lang="en-US" sz="2000" dirty="0" err="1"/>
              <a:t>Erő</a:t>
            </a:r>
            <a:r>
              <a:rPr lang="en-US" sz="2000" dirty="0"/>
              <a:t> </a:t>
            </a:r>
            <a:r>
              <a:rPr lang="en-US" sz="2000" dirty="0" err="1"/>
              <a:t>tömeg</a:t>
            </a:r>
            <a:r>
              <a:rPr lang="en-US" sz="2000" dirty="0"/>
              <a:t> </a:t>
            </a:r>
            <a:r>
              <a:rPr lang="en-US" sz="2000" dirty="0" err="1"/>
              <a:t>arány</a:t>
            </a:r>
            <a:r>
              <a:rPr lang="en-US" sz="2000" dirty="0"/>
              <a:t>: 0.3 le/kg</a:t>
            </a:r>
          </a:p>
          <a:p>
            <a:r>
              <a:rPr lang="en-US" sz="2000" dirty="0"/>
              <a:t>0-100: 3.9s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3087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ép 9" descr="A képen hó, kültéri, autó, út látható&#10;&#10;A leírás teljesen megbízható">
            <a:extLst>
              <a:ext uri="{FF2B5EF4-FFF2-40B4-BE49-F238E27FC236}">
                <a16:creationId xmlns:a16="http://schemas.microsoft.com/office/drawing/2014/main" id="{7560712A-E69B-43F0-9893-B622C23C93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0337" b="1869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1" name="Kép 12" descr="A képen autó, kültéri, teherautó, épület látható&#10;&#10;A leírás teljesen megbízható">
            <a:extLst>
              <a:ext uri="{FF2B5EF4-FFF2-40B4-BE49-F238E27FC236}">
                <a16:creationId xmlns:a16="http://schemas.microsoft.com/office/drawing/2014/main" id="{084ACFD8-1121-4B3E-A878-0DB2C6B5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44" r="-2" b="168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5" name="Freeform: Shape 17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9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9E913AE-B213-48EB-BD93-C140FE5E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Ford RS200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224C380-B5F7-438D-8FC0-CF0C0CFC9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Meghajtás: Összkerék</a:t>
            </a:r>
          </a:p>
          <a:p>
            <a:r>
              <a:rPr lang="en-US" sz="2000" dirty="0"/>
              <a:t>Motor: 2.1l sor4</a:t>
            </a:r>
          </a:p>
          <a:p>
            <a:r>
              <a:rPr lang="en-US" sz="2000" dirty="0" err="1"/>
              <a:t>Feltöltés</a:t>
            </a:r>
            <a:r>
              <a:rPr lang="en-US" sz="2000" dirty="0"/>
              <a:t>: </a:t>
            </a:r>
            <a:r>
              <a:rPr lang="en-US" sz="2000" dirty="0" err="1"/>
              <a:t>Turbó</a:t>
            </a:r>
          </a:p>
          <a:p>
            <a:r>
              <a:rPr lang="en-US" sz="2000" dirty="0" err="1"/>
              <a:t>Erő</a:t>
            </a:r>
            <a:r>
              <a:rPr lang="en-US" sz="2000" dirty="0"/>
              <a:t>: 580le</a:t>
            </a:r>
          </a:p>
          <a:p>
            <a:r>
              <a:rPr lang="en-US" sz="2000" dirty="0" err="1"/>
              <a:t>Nyomaték</a:t>
            </a:r>
            <a:r>
              <a:rPr lang="en-US" sz="2000" dirty="0"/>
              <a:t>: 542Nm</a:t>
            </a:r>
          </a:p>
          <a:p>
            <a:r>
              <a:rPr lang="en-US" sz="2000" dirty="0" err="1"/>
              <a:t>Váltó</a:t>
            </a:r>
            <a:r>
              <a:rPr lang="en-US" sz="2000" dirty="0"/>
              <a:t>: 5 </a:t>
            </a:r>
            <a:r>
              <a:rPr lang="en-US" sz="2000" dirty="0" err="1"/>
              <a:t>sebességes</a:t>
            </a:r>
            <a:r>
              <a:rPr lang="en-US" sz="2000" dirty="0"/>
              <a:t> </a:t>
            </a:r>
            <a:r>
              <a:rPr lang="en-US" sz="2000" dirty="0" err="1"/>
              <a:t>kézi</a:t>
            </a:r>
          </a:p>
          <a:p>
            <a:r>
              <a:rPr lang="en-US" sz="2000" dirty="0" err="1"/>
              <a:t>Össztömeg</a:t>
            </a:r>
            <a:r>
              <a:rPr lang="en-US" sz="2000" dirty="0"/>
              <a:t>: 1180kg</a:t>
            </a:r>
          </a:p>
          <a:p>
            <a:r>
              <a:rPr lang="en-US" sz="2000" dirty="0" err="1"/>
              <a:t>Erő</a:t>
            </a:r>
            <a:r>
              <a:rPr lang="en-US" sz="2000" dirty="0"/>
              <a:t> </a:t>
            </a:r>
            <a:r>
              <a:rPr lang="en-US" sz="2000" dirty="0" err="1"/>
              <a:t>tömeg</a:t>
            </a:r>
            <a:r>
              <a:rPr lang="en-US" sz="2000" dirty="0"/>
              <a:t> </a:t>
            </a:r>
            <a:r>
              <a:rPr lang="en-US" sz="2000" dirty="0" err="1"/>
              <a:t>arány</a:t>
            </a:r>
            <a:r>
              <a:rPr lang="en-US" sz="2000" dirty="0"/>
              <a:t>: 0.5 le/kg</a:t>
            </a:r>
          </a:p>
          <a:p>
            <a:r>
              <a:rPr lang="en-US" sz="2000" dirty="0"/>
              <a:t>0-100: 3s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1584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Szélesvásznú</PresentationFormat>
  <Paragraphs>120</Paragraphs>
  <Slides>18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Office-téma</vt:lpstr>
      <vt:lpstr> A rally aranykora a B csoport</vt:lpstr>
      <vt:lpstr>Mi is az a B csoport?</vt:lpstr>
      <vt:lpstr>PowerPoint-bemutató</vt:lpstr>
      <vt:lpstr>Audi Sport Quattro S1</vt:lpstr>
      <vt:lpstr>Lancia Delta S4</vt:lpstr>
      <vt:lpstr>MG Metro 6R4</vt:lpstr>
      <vt:lpstr>Peugeot 205 t16</vt:lpstr>
      <vt:lpstr>Porsche 959 </vt:lpstr>
      <vt:lpstr>Ford RS200</vt:lpstr>
      <vt:lpstr>Walter Röhrl </vt:lpstr>
      <vt:lpstr>Hannu Mikkola </vt:lpstr>
      <vt:lpstr>Stig Blomqvist </vt:lpstr>
      <vt:lpstr>Timo Salonen </vt:lpstr>
      <vt:lpstr>Juha Kankkunen </vt:lpstr>
      <vt:lpstr>Michele Mouton </vt:lpstr>
      <vt:lpstr>Források</vt:lpstr>
      <vt:lpstr>Köszönöm a figyelmet</vt:lpstr>
      <vt:lpstr>Végezetül nézzétek meg ezt a kisfilmet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lastModifiedBy/>
  <cp:revision>900</cp:revision>
  <dcterms:created xsi:type="dcterms:W3CDTF">2020-03-16T13:08:56Z</dcterms:created>
  <dcterms:modified xsi:type="dcterms:W3CDTF">2020-05-05T12:24:24Z</dcterms:modified>
</cp:coreProperties>
</file>