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5"/>
  </p:notesMasterIdLst>
  <p:handoutMasterIdLst>
    <p:handoutMasterId r:id="rId16"/>
  </p:handoutMasterIdLst>
  <p:sldIdLst>
    <p:sldId id="256" r:id="rId2"/>
    <p:sldId id="258" r:id="rId3"/>
    <p:sldId id="259" r:id="rId4"/>
    <p:sldId id="270" r:id="rId5"/>
    <p:sldId id="260" r:id="rId6"/>
    <p:sldId id="261" r:id="rId7"/>
    <p:sldId id="262" r:id="rId8"/>
    <p:sldId id="267" r:id="rId9"/>
    <p:sldId id="268" r:id="rId10"/>
    <p:sldId id="269" r:id="rId11"/>
    <p:sldId id="271" r:id="rId12"/>
    <p:sldId id="265" r:id="rId13"/>
    <p:sldId id="266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6995" autoAdjust="0"/>
    <p:restoredTop sz="94249" autoAdjust="0"/>
  </p:normalViewPr>
  <p:slideViewPr>
    <p:cSldViewPr snapToGrid="0">
      <p:cViewPr varScale="1">
        <p:scale>
          <a:sx n="84" d="100"/>
          <a:sy n="84" d="100"/>
        </p:scale>
        <p:origin x="106" y="11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5" d="100"/>
          <a:sy n="55" d="100"/>
        </p:scale>
        <p:origin x="2880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>
            <a:extLst>
              <a:ext uri="{FF2B5EF4-FFF2-40B4-BE49-F238E27FC236}">
                <a16:creationId xmlns:a16="http://schemas.microsoft.com/office/drawing/2014/main" id="{07A3FDE5-F576-43DB-93FF-961537A07B2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1C1CBCD4-EFE1-4892-81D3-09EE05D74F0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0A1DC0-99B0-4551-8B0A-BB0A6140E7F6}" type="datetimeFigureOut">
              <a:rPr lang="hu-HU" smtClean="0"/>
              <a:t>2020. 06. 05.</a:t>
            </a:fld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A32C3DBE-C6EA-486C-8CDC-7C22F55D889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0E26FFD8-8E3D-4F82-8CEA-1CF029BA07E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D328E0-91A4-41E9-AC72-318E6D4DF90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5656870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5B285E-BCD1-499C-8E84-5CF956758CD4}" type="datetimeFigureOut">
              <a:rPr lang="hu-HU" smtClean="0"/>
              <a:t>2020. 06. 05.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451C4F-4EE5-4B21-A3CD-AA8D4CDF2AC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916299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451C4F-4EE5-4B21-A3CD-AA8D4CDF2AC4}" type="slidenum">
              <a:rPr lang="hu-HU" smtClean="0"/>
              <a:t>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652068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B8136-4330-4480-80D9-0F6FD97061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6072" y="1124712"/>
            <a:ext cx="11036808" cy="3172968"/>
          </a:xfrm>
        </p:spPr>
        <p:txBody>
          <a:bodyPr anchor="b">
            <a:normAutofit/>
          </a:bodyPr>
          <a:lstStyle>
            <a:lvl1pPr algn="l">
              <a:defRPr sz="8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6E5739-DD96-45FB-B609-3E3447A52F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6072" y="4727448"/>
            <a:ext cx="11036808" cy="1481328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8C0E86-A7F7-4BDC-A637-254E5252D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D10ADE-E9DA-4E57-BF57-1CCB65219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69680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07904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32C18-E430-4EC7-BD7C-99D86D012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C5012F-7119-4D94-9717-3862E1C938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ED9A4A-D287-4207-9037-70DB007A17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6E24F3-A938-4534-8358-774293ECBDBA}" type="datetime1">
              <a:rPr lang="en-US" smtClean="0"/>
              <a:t>6/5/2020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ECFCAC-80DB-43BB-B3F1-AC22BACEE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79730-3487-4D94-A0DC-C21684963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8936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43C89D-929E-4CD1-BCCC-72A14C0335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D450EA-A577-4B76-A12F-650BEB20FD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D2603B-9ACE-4FA9-805B-9B91EB63DF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8717F6-6885-488B-8010-084B5CD22A7B}" type="datetime1">
              <a:rPr lang="en-US" smtClean="0"/>
              <a:t>6/5/2020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CE18AC-D6A9-4A61-885D-68E2B684A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197AE4-AA47-4E14-8FFE-171FAE47F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5988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727B71-B4B6-4823-80A1-68C40B475118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358CF-0758-490A-A084-C46443B9A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671183-B3CE-4F45-92FB-98290CA0E2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2478024"/>
            <a:ext cx="10168128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747CE3-4890-4BC1-94DB-5D49D02C9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3C5AD3-D79A-4D46-B25B-822FE0252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235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5AEDC5C-2E87-49C6-AB07-A95E5F39ED8E}"/>
              </a:ext>
            </a:extLst>
          </p:cNvPr>
          <p:cNvSpPr/>
          <p:nvPr/>
        </p:nvSpPr>
        <p:spPr>
          <a:xfrm>
            <a:off x="558210" y="4981421"/>
            <a:ext cx="11134956" cy="82296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7D88DE-E462-4C8A-BF99-609390DFB781}"/>
              </a:ext>
            </a:extLst>
          </p:cNvPr>
          <p:cNvSpPr/>
          <p:nvPr/>
        </p:nvSpPr>
        <p:spPr>
          <a:xfrm>
            <a:off x="498834" y="5118581"/>
            <a:ext cx="146304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E44900-E8BF-4B12-8BCB-41076E2B6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784" y="640080"/>
            <a:ext cx="10890504" cy="4114800"/>
          </a:xfrm>
        </p:spPr>
        <p:txBody>
          <a:bodyPr anchor="b">
            <a:normAutofit/>
          </a:bodyPr>
          <a:lstStyle>
            <a:lvl1pPr>
              <a:defRPr sz="6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7741F9-B00F-4463-A257-6B66DABD9B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5102352"/>
            <a:ext cx="10607040" cy="585216"/>
          </a:xfrm>
        </p:spPr>
        <p:txBody>
          <a:bodyPr anchor="ctr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8BFA7D-4401-4285-802B-1579165F0D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5A97E1-2006-4315-9F4B-C1D9EF6FCAE7}" type="datetime1">
              <a:rPr lang="en-US" smtClean="0"/>
              <a:t>6/5/2020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A909C5-AA19-4195-8376-9002D5DF4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C3F32-46E0-47C8-8565-5969A475F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0511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076262E-36A0-40C6-ADE6-90CD9FB9B9EA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2677A9B-4D1D-4D80-912C-24570140A650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3DC8C98-510F-48C9-82B2-9E4F760A68DF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A078AE-0BC3-48F9-87EC-2DB0CCE7E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2A20DF-0829-4336-B59F-FF9D7AA9D8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5568" y="2478024"/>
            <a:ext cx="4937760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35D01C-CF67-4DF6-B96C-FFC9D5BF84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45936" y="2478024"/>
            <a:ext cx="4937760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BBD797-6031-4F82-8726-EAB757027F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A8213D-3B38-4BD6-8A73-FA8E4AEC6924}" type="datetime1">
              <a:rPr lang="en-US" smtClean="0"/>
              <a:t>6/5/2020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B3F71C-B897-4909-A75E-8716AD49C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78BC14-5BB1-405F-A6F3-C07230F08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2660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B671BDE-E45C-41A1-9B98-4A607D703855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99500CE-917A-4D03-A7DF-71D8EBBC1537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3D0D377-28B0-417D-886B-9483AF064975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8F91F8-0767-40B5-A3AA-72931FC19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AE0554-8BEE-4BF6-9519-51B8475D35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5568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4A358D-C930-48E0-B372-06A826B74C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15568" y="3203688"/>
            <a:ext cx="4937760" cy="29685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B6615E-4966-4150-83B6-C47591B363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45936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409F6B-C17B-4B4F-9F35-5068BDC4E2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45936" y="3203687"/>
            <a:ext cx="4937760" cy="296851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8BC356D-052B-4A9B-8B2F-6665FD325A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4D9DCE-9FD2-4B1E-9C04-F7F98740F242}" type="datetime1">
              <a:rPr lang="en-US" smtClean="0"/>
              <a:t>6/5/2020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C5E5FA-26A9-467C-93E3-8476142D1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79E50C-1E40-4B48-871B-E392428D2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8659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8C0689C4-0DB3-408B-A956-40326B4AE4C4}"/>
              </a:ext>
            </a:extLst>
          </p:cNvPr>
          <p:cNvSpPr/>
          <p:nvPr/>
        </p:nvSpPr>
        <p:spPr>
          <a:xfrm>
            <a:off x="665853" y="1533525"/>
            <a:ext cx="10917063" cy="379095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E1D10E-1C30-41BF-8C3B-C460C9B5597B}"/>
              </a:ext>
            </a:extLst>
          </p:cNvPr>
          <p:cNvSpPr/>
          <p:nvPr/>
        </p:nvSpPr>
        <p:spPr>
          <a:xfrm>
            <a:off x="609084" y="2971798"/>
            <a:ext cx="128016" cy="914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9454F2-0EE5-4888-AF4C-82F825E62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992" y="1938528"/>
            <a:ext cx="10177272" cy="2990088"/>
          </a:xfrm>
        </p:spPr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C91241-A315-4643-91E5-CF2C25CC90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5C5E06-2266-4D97-9A2E-717680250D97}" type="datetime1">
              <a:rPr lang="en-US" smtClean="0"/>
              <a:t>6/5/2020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706D86-5479-487D-94C8-76093D84F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739411-CED6-43D4-868D-A65C4161A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3191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C447E0-1D4D-4EF2-B81B-4B2400EE3E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8D91B3-A8A8-49B4-BE08-60308EFFFF48}" type="datetime1">
              <a:rPr lang="en-US" smtClean="0"/>
              <a:t>6/5/2020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984CA0-2A78-4600-9F3D-19B09E790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440955-B18E-49D3-AE7B-B331200E3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3799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FA417FE-CD1A-486F-A4AC-E4000A2FB18E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318F0F5-812B-472C-9408-B80F2553F5E0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F7751B-CD8F-4F5B-A903-1DCE5D1E8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A55C8A-A0BB-441D-976F-EB56D4382D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192" y="1709928"/>
            <a:ext cx="6729984" cy="4096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DE6A51-A2E5-4BFA-B571-9FDFE1BBFB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29000"/>
            <a:ext cx="3099816" cy="20665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92778A-DD4C-4651-9C53-8B0C44CD88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30AA97-FDA2-4D69-AB23-C2EA7C4D2141}" type="datetime1">
              <a:rPr lang="en-US" smtClean="0"/>
              <a:t>6/5/2020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6C7F66-2DFA-4146-BE1A-CE2890FE4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85D185-B1B6-4D62-81BE-BE82C80AC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5915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68B77B5-211C-456E-B79F-306CC3619347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B63C338-194D-4F23-ABEC-60A7EA96F302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C04DCC-0E3E-4F05-9FAC-9FA6CA4B2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BA29649-B19F-499E-8E9A-3577EAC8F0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965192" y="1161288"/>
            <a:ext cx="6729984" cy="4645152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C9EF2E-A8CD-41A1-B11A-0D8842797A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38144"/>
            <a:ext cx="3099816" cy="20574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4257B5-0DE0-401F-9171-E8687A97DB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C37333-5D4B-48B8-9BDC-CF6CAEEBC782}" type="datetime1">
              <a:rPr lang="en-US" smtClean="0"/>
              <a:t>6/5/2020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8CD9AD-D667-4FD4-AA34-428AA0BCD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770FB6-F273-4BA6-8B97-9835AC537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0933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325BDE-35A4-4AAD-960B-C1415864A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459C78-0CC4-4552-93DD-49B4194D0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5A696-7B4B-4181-A961-7D66556D50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038CB5-8F4A-401D-A3A9-B27DC15B7A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978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4" r:id="rId2"/>
    <p:sldLayoutId id="2147483693" r:id="rId3"/>
    <p:sldLayoutId id="2147483692" r:id="rId4"/>
    <p:sldLayoutId id="2147483691" r:id="rId5"/>
    <p:sldLayoutId id="2147483690" r:id="rId6"/>
    <p:sldLayoutId id="2147483689" r:id="rId7"/>
    <p:sldLayoutId id="2147483688" r:id="rId8"/>
    <p:sldLayoutId id="2147483687" r:id="rId9"/>
    <p:sldLayoutId id="2147483686" r:id="rId10"/>
    <p:sldLayoutId id="2147483685" r:id="rId11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microsoft.com/office/2007/relationships/hdphoto" Target="../media/hdphoto4.wdp"/><Relationship Id="rId7" Type="http://schemas.openxmlformats.org/officeDocument/2006/relationships/image" Target="../media/image6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jpeg"/><Relationship Id="rId11" Type="http://schemas.openxmlformats.org/officeDocument/2006/relationships/image" Target="../media/image67.png"/><Relationship Id="rId5" Type="http://schemas.openxmlformats.org/officeDocument/2006/relationships/image" Target="../media/image61.png"/><Relationship Id="rId10" Type="http://schemas.openxmlformats.org/officeDocument/2006/relationships/image" Target="../media/image66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carldekeyzer.com/dprk" TargetMode="External"/><Relationship Id="rId13" Type="http://schemas.openxmlformats.org/officeDocument/2006/relationships/hyperlink" Target="https://www.voanews.com/east-asia-pacific/deportation-north-koreans-suspected-16-deaths-raises-questions-south" TargetMode="External"/><Relationship Id="rId3" Type="http://schemas.microsoft.com/office/2007/relationships/hdphoto" Target="../media/hdphoto5.wdp"/><Relationship Id="rId7" Type="http://schemas.openxmlformats.org/officeDocument/2006/relationships/hyperlink" Target="https://www.libri.hu/konyv/pan-dji.vadirat-5.html" TargetMode="External"/><Relationship Id="rId12" Type="http://schemas.openxmlformats.org/officeDocument/2006/relationships/hyperlink" Target="https://www.dailymail.co.uk/sciencetech/article-2725415/Nasa-satellite-images-North-Korea-secretive-space.html" TargetMode="External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n.yna.co.kr/view/AEN20170214009751315#none" TargetMode="External"/><Relationship Id="rId11" Type="http://schemas.openxmlformats.org/officeDocument/2006/relationships/hyperlink" Target="https://www.magnumphotos.com/arts-culture/travel/carl-de-keyzer-north-korea-grand-tour/" TargetMode="External"/><Relationship Id="rId5" Type="http://schemas.openxmlformats.org/officeDocument/2006/relationships/hyperlink" Target="https://www.ibtimes.com/canadian-pastor-missing-after-aid-trip-north-korea-1833376" TargetMode="External"/><Relationship Id="rId10" Type="http://schemas.openxmlformats.org/officeDocument/2006/relationships/hyperlink" Target="http://www.ericlafforgue.com/gallery/Countries/North%20Korea?page=1" TargetMode="External"/><Relationship Id="rId4" Type="http://schemas.openxmlformats.org/officeDocument/2006/relationships/hyperlink" Target="https://www.coindesk.com/huobi-partners-on-93-million-china-south-korea-blockchain-fund" TargetMode="External"/><Relationship Id="rId9" Type="http://schemas.openxmlformats.org/officeDocument/2006/relationships/hyperlink" Target="https://edition.cnn.com/2017/04/02/asia/north-korea-the-accusation/index.html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jpg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microsoft.com/office/2007/relationships/hdphoto" Target="../media/hdphoto4.wdp"/><Relationship Id="rId7" Type="http://schemas.openxmlformats.org/officeDocument/2006/relationships/image" Target="../media/image1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hdphoto" Target="../media/hdphoto4.wdp"/><Relationship Id="rId7" Type="http://schemas.openxmlformats.org/officeDocument/2006/relationships/image" Target="../media/image2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microsoft.com/office/2007/relationships/hdphoto" Target="../media/hdphoto4.wdp"/><Relationship Id="rId7" Type="http://schemas.openxmlformats.org/officeDocument/2006/relationships/image" Target="../media/image3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jpg"/><Relationship Id="rId10" Type="http://schemas.openxmlformats.org/officeDocument/2006/relationships/image" Target="../media/image34.png"/><Relationship Id="rId4" Type="http://schemas.openxmlformats.org/officeDocument/2006/relationships/image" Target="../media/image28.jpg"/><Relationship Id="rId9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microsoft.com/office/2007/relationships/hdphoto" Target="../media/hdphoto4.wdp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microsoft.com/office/2007/relationships/hdphoto" Target="../media/hdphoto4.wdp"/><Relationship Id="rId7" Type="http://schemas.openxmlformats.org/officeDocument/2006/relationships/image" Target="../media/image4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jpeg"/><Relationship Id="rId9" Type="http://schemas.openxmlformats.org/officeDocument/2006/relationships/image" Target="../media/image5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microsoft.com/office/2007/relationships/hdphoto" Target="../media/hdphoto4.wdp"/><Relationship Id="rId7" Type="http://schemas.openxmlformats.org/officeDocument/2006/relationships/image" Target="../media/image54.jpeg"/><Relationship Id="rId12" Type="http://schemas.openxmlformats.org/officeDocument/2006/relationships/image" Target="../media/image5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11" Type="http://schemas.openxmlformats.org/officeDocument/2006/relationships/image" Target="../media/image58.png"/><Relationship Id="rId5" Type="http://schemas.openxmlformats.org/officeDocument/2006/relationships/image" Target="../media/image52.jpeg"/><Relationship Id="rId10" Type="http://schemas.openxmlformats.org/officeDocument/2006/relationships/image" Target="../media/image57.png"/><Relationship Id="rId4" Type="http://schemas.openxmlformats.org/officeDocument/2006/relationships/image" Target="../media/image51.jpeg"/><Relationship Id="rId9" Type="http://schemas.openxmlformats.org/officeDocument/2006/relationships/image" Target="../media/image5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Kép 15" descr="A képen kültéri, fű, hegy, víz látható&#10;&#10;Automatikusan generált leírás">
            <a:extLst>
              <a:ext uri="{FF2B5EF4-FFF2-40B4-BE49-F238E27FC236}">
                <a16:creationId xmlns:a16="http://schemas.microsoft.com/office/drawing/2014/main" id="{55B4FAFE-E7CE-4A29-96AF-D47AE1BA75AD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  <a14:imgEffect>
                      <a14:brightnessContrast bright="-13000" contras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89"/>
          <a:stretch/>
        </p:blipFill>
        <p:spPr>
          <a:xfrm>
            <a:off x="0" y="-36576"/>
            <a:ext cx="12193200" cy="6858000"/>
          </a:xfrm>
          <a:prstGeom prst="rect">
            <a:avLst/>
          </a:prstGeom>
        </p:spPr>
      </p:pic>
      <p:sp>
        <p:nvSpPr>
          <p:cNvPr id="13" name="Háromszög 12">
            <a:extLst>
              <a:ext uri="{FF2B5EF4-FFF2-40B4-BE49-F238E27FC236}">
                <a16:creationId xmlns:a16="http://schemas.microsoft.com/office/drawing/2014/main" id="{FF4259D5-9D39-4F41-B006-47243E1AD45B}"/>
              </a:ext>
            </a:extLst>
          </p:cNvPr>
          <p:cNvSpPr/>
          <p:nvPr/>
        </p:nvSpPr>
        <p:spPr>
          <a:xfrm rot="5400000">
            <a:off x="1946782" y="996467"/>
            <a:ext cx="175959" cy="151689"/>
          </a:xfrm>
          <a:prstGeom prst="triangle">
            <a:avLst/>
          </a:prstGeom>
          <a:solidFill>
            <a:schemeClr val="bg1"/>
          </a:solidFill>
          <a:ln cap="rnd">
            <a:solidFill>
              <a:schemeClr val="bg1"/>
            </a:solidFill>
            <a:bevel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74340"/>
                      <a:gd name="connsiteY0" fmla="*/ 236500 h 236500"/>
                      <a:gd name="connsiteX1" fmla="*/ 137170 w 274340"/>
                      <a:gd name="connsiteY1" fmla="*/ 0 h 236500"/>
                      <a:gd name="connsiteX2" fmla="*/ 274340 w 274340"/>
                      <a:gd name="connsiteY2" fmla="*/ 236500 h 236500"/>
                      <a:gd name="connsiteX3" fmla="*/ 0 w 274340"/>
                      <a:gd name="connsiteY3" fmla="*/ 236500 h 2365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4340" h="236500" fill="none" extrusionOk="0">
                        <a:moveTo>
                          <a:pt x="0" y="236500"/>
                        </a:moveTo>
                        <a:cubicBezTo>
                          <a:pt x="51074" y="120899"/>
                          <a:pt x="73043" y="120577"/>
                          <a:pt x="137170" y="0"/>
                        </a:cubicBezTo>
                        <a:cubicBezTo>
                          <a:pt x="181980" y="82586"/>
                          <a:pt x="223995" y="152241"/>
                          <a:pt x="274340" y="236500"/>
                        </a:cubicBezTo>
                        <a:cubicBezTo>
                          <a:pt x="162146" y="253989"/>
                          <a:pt x="53686" y="224371"/>
                          <a:pt x="0" y="236500"/>
                        </a:cubicBezTo>
                        <a:close/>
                      </a:path>
                      <a:path w="274340" h="236500" stroke="0" extrusionOk="0">
                        <a:moveTo>
                          <a:pt x="0" y="236500"/>
                        </a:moveTo>
                        <a:cubicBezTo>
                          <a:pt x="60842" y="132590"/>
                          <a:pt x="96169" y="33919"/>
                          <a:pt x="137170" y="0"/>
                        </a:cubicBezTo>
                        <a:cubicBezTo>
                          <a:pt x="217547" y="100810"/>
                          <a:pt x="231039" y="195369"/>
                          <a:pt x="274340" y="236500"/>
                        </a:cubicBezTo>
                        <a:cubicBezTo>
                          <a:pt x="221413" y="214847"/>
                          <a:pt x="110318" y="254679"/>
                          <a:pt x="0" y="2365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grpSp>
        <p:nvGrpSpPr>
          <p:cNvPr id="15" name="Csoportba foglalás 14">
            <a:extLst>
              <a:ext uri="{FF2B5EF4-FFF2-40B4-BE49-F238E27FC236}">
                <a16:creationId xmlns:a16="http://schemas.microsoft.com/office/drawing/2014/main" id="{8D0AE758-DC63-4232-B6C6-1FF42FD5C9E7}"/>
              </a:ext>
            </a:extLst>
          </p:cNvPr>
          <p:cNvGrpSpPr/>
          <p:nvPr/>
        </p:nvGrpSpPr>
        <p:grpSpPr>
          <a:xfrm>
            <a:off x="422030" y="363288"/>
            <a:ext cx="11294107" cy="6131424"/>
            <a:chOff x="422030" y="363288"/>
            <a:chExt cx="11294107" cy="6131424"/>
          </a:xfrm>
        </p:grpSpPr>
        <p:grpSp>
          <p:nvGrpSpPr>
            <p:cNvPr id="14" name="Csoportba foglalás 13">
              <a:extLst>
                <a:ext uri="{FF2B5EF4-FFF2-40B4-BE49-F238E27FC236}">
                  <a16:creationId xmlns:a16="http://schemas.microsoft.com/office/drawing/2014/main" id="{8682F29F-DE76-44A9-89EB-A3A09D3D66CF}"/>
                </a:ext>
              </a:extLst>
            </p:cNvPr>
            <p:cNvGrpSpPr/>
            <p:nvPr/>
          </p:nvGrpSpPr>
          <p:grpSpPr>
            <a:xfrm>
              <a:off x="422030" y="363288"/>
              <a:ext cx="900000" cy="900000"/>
              <a:chOff x="422030" y="363288"/>
              <a:chExt cx="900000" cy="900000"/>
            </a:xfrm>
          </p:grpSpPr>
          <p:cxnSp>
            <p:nvCxnSpPr>
              <p:cNvPr id="3" name="Egyenes összekötő 2">
                <a:extLst>
                  <a:ext uri="{FF2B5EF4-FFF2-40B4-BE49-F238E27FC236}">
                    <a16:creationId xmlns:a16="http://schemas.microsoft.com/office/drawing/2014/main" id="{178AFD5C-DAA1-406C-B92B-AF53C98EBBB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22030" y="363288"/>
                <a:ext cx="900000" cy="0"/>
              </a:xfrm>
              <a:prstGeom prst="line">
                <a:avLst/>
              </a:prstGeom>
              <a:ln w="38100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Egyenes összekötő 9">
                <a:extLst>
                  <a:ext uri="{FF2B5EF4-FFF2-40B4-BE49-F238E27FC236}">
                    <a16:creationId xmlns:a16="http://schemas.microsoft.com/office/drawing/2014/main" id="{7A2B212C-BA72-44FC-B66A-CB5E9488952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22030" y="363288"/>
                <a:ext cx="0" cy="900000"/>
              </a:xfrm>
              <a:prstGeom prst="line">
                <a:avLst/>
              </a:prstGeom>
              <a:ln w="38100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" name="Csoportba foglalás 24">
              <a:extLst>
                <a:ext uri="{FF2B5EF4-FFF2-40B4-BE49-F238E27FC236}">
                  <a16:creationId xmlns:a16="http://schemas.microsoft.com/office/drawing/2014/main" id="{EDBDBEC5-0909-4CC0-B104-F527F40EFF6B}"/>
                </a:ext>
              </a:extLst>
            </p:cNvPr>
            <p:cNvGrpSpPr/>
            <p:nvPr/>
          </p:nvGrpSpPr>
          <p:grpSpPr>
            <a:xfrm rot="16200000">
              <a:off x="475863" y="5594712"/>
              <a:ext cx="900000" cy="900000"/>
              <a:chOff x="422030" y="363288"/>
              <a:chExt cx="900000" cy="900000"/>
            </a:xfrm>
          </p:grpSpPr>
          <p:cxnSp>
            <p:nvCxnSpPr>
              <p:cNvPr id="26" name="Egyenes összekötő 25">
                <a:extLst>
                  <a:ext uri="{FF2B5EF4-FFF2-40B4-BE49-F238E27FC236}">
                    <a16:creationId xmlns:a16="http://schemas.microsoft.com/office/drawing/2014/main" id="{F9549390-7DE1-431F-BC3C-AADF1DDD4B4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22030" y="363288"/>
                <a:ext cx="900000" cy="0"/>
              </a:xfrm>
              <a:prstGeom prst="line">
                <a:avLst/>
              </a:prstGeom>
              <a:ln w="38100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Egyenes összekötő 26">
                <a:extLst>
                  <a:ext uri="{FF2B5EF4-FFF2-40B4-BE49-F238E27FC236}">
                    <a16:creationId xmlns:a16="http://schemas.microsoft.com/office/drawing/2014/main" id="{97A88B44-B089-40EE-B74E-E85027AD270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22030" y="363288"/>
                <a:ext cx="0" cy="900000"/>
              </a:xfrm>
              <a:prstGeom prst="line">
                <a:avLst/>
              </a:prstGeom>
              <a:ln w="38100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8" name="Csoportba foglalás 27">
              <a:extLst>
                <a:ext uri="{FF2B5EF4-FFF2-40B4-BE49-F238E27FC236}">
                  <a16:creationId xmlns:a16="http://schemas.microsoft.com/office/drawing/2014/main" id="{3FE7B4ED-096A-4BE3-BE19-731BF99B41F2}"/>
                </a:ext>
              </a:extLst>
            </p:cNvPr>
            <p:cNvGrpSpPr/>
            <p:nvPr/>
          </p:nvGrpSpPr>
          <p:grpSpPr>
            <a:xfrm rot="10800000">
              <a:off x="10816137" y="5594712"/>
              <a:ext cx="900000" cy="900000"/>
              <a:chOff x="422030" y="363288"/>
              <a:chExt cx="900000" cy="900000"/>
            </a:xfrm>
          </p:grpSpPr>
          <p:cxnSp>
            <p:nvCxnSpPr>
              <p:cNvPr id="29" name="Egyenes összekötő 28">
                <a:extLst>
                  <a:ext uri="{FF2B5EF4-FFF2-40B4-BE49-F238E27FC236}">
                    <a16:creationId xmlns:a16="http://schemas.microsoft.com/office/drawing/2014/main" id="{0319765F-94A0-431E-8879-DCD73793C61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22030" y="363288"/>
                <a:ext cx="900000" cy="0"/>
              </a:xfrm>
              <a:prstGeom prst="line">
                <a:avLst/>
              </a:prstGeom>
              <a:ln w="38100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Egyenes összekötő 29">
                <a:extLst>
                  <a:ext uri="{FF2B5EF4-FFF2-40B4-BE49-F238E27FC236}">
                    <a16:creationId xmlns:a16="http://schemas.microsoft.com/office/drawing/2014/main" id="{975CD830-B851-4541-BFDD-66851CB697E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22030" y="363288"/>
                <a:ext cx="0" cy="900000"/>
              </a:xfrm>
              <a:prstGeom prst="line">
                <a:avLst/>
              </a:prstGeom>
              <a:ln w="38100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1" name="Csoportba foglalás 30">
              <a:extLst>
                <a:ext uri="{FF2B5EF4-FFF2-40B4-BE49-F238E27FC236}">
                  <a16:creationId xmlns:a16="http://schemas.microsoft.com/office/drawing/2014/main" id="{66CC00CE-6DC8-4033-87F0-C7C16A481AD4}"/>
                </a:ext>
              </a:extLst>
            </p:cNvPr>
            <p:cNvGrpSpPr/>
            <p:nvPr/>
          </p:nvGrpSpPr>
          <p:grpSpPr>
            <a:xfrm rot="5400000">
              <a:off x="10816137" y="363288"/>
              <a:ext cx="900000" cy="900000"/>
              <a:chOff x="422030" y="363288"/>
              <a:chExt cx="900000" cy="900000"/>
            </a:xfrm>
          </p:grpSpPr>
          <p:cxnSp>
            <p:nvCxnSpPr>
              <p:cNvPr id="32" name="Egyenes összekötő 31">
                <a:extLst>
                  <a:ext uri="{FF2B5EF4-FFF2-40B4-BE49-F238E27FC236}">
                    <a16:creationId xmlns:a16="http://schemas.microsoft.com/office/drawing/2014/main" id="{06197DB6-ECF7-400A-9EB8-F3DCBC1F199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22030" y="363288"/>
                <a:ext cx="900000" cy="0"/>
              </a:xfrm>
              <a:prstGeom prst="line">
                <a:avLst/>
              </a:prstGeom>
              <a:ln w="38100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Egyenes összekötő 32">
                <a:extLst>
                  <a:ext uri="{FF2B5EF4-FFF2-40B4-BE49-F238E27FC236}">
                    <a16:creationId xmlns:a16="http://schemas.microsoft.com/office/drawing/2014/main" id="{4A58867C-429A-4816-A7D9-36BBF425707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22030" y="363288"/>
                <a:ext cx="0" cy="900000"/>
              </a:xfrm>
              <a:prstGeom prst="line">
                <a:avLst/>
              </a:prstGeom>
              <a:ln w="38100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36" name="Kép 35" descr="A képen rajz látható&#10;&#10;Automatikusan generált leírás">
            <a:extLst>
              <a:ext uri="{FF2B5EF4-FFF2-40B4-BE49-F238E27FC236}">
                <a16:creationId xmlns:a16="http://schemas.microsoft.com/office/drawing/2014/main" id="{76872E3E-45E6-4249-AB5D-DF547E99869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9" r="18889"/>
          <a:stretch/>
        </p:blipFill>
        <p:spPr>
          <a:xfrm>
            <a:off x="2535300" y="2173531"/>
            <a:ext cx="7586128" cy="2510938"/>
          </a:xfrm>
          <a:prstGeom prst="rect">
            <a:avLst/>
          </a:prstGeom>
        </p:spPr>
      </p:pic>
      <p:pic>
        <p:nvPicPr>
          <p:cNvPr id="39" name="Kép 38" descr="A képen rajz látható&#10;&#10;Automatikusan generált leírás">
            <a:extLst>
              <a:ext uri="{FF2B5EF4-FFF2-40B4-BE49-F238E27FC236}">
                <a16:creationId xmlns:a16="http://schemas.microsoft.com/office/drawing/2014/main" id="{8B0CEAE5-3CCF-4647-8950-89F57458593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76" t="21288" r="30323" b="27682"/>
          <a:stretch/>
        </p:blipFill>
        <p:spPr>
          <a:xfrm>
            <a:off x="558838" y="738983"/>
            <a:ext cx="1339117" cy="647122"/>
          </a:xfrm>
          <a:prstGeom prst="rect">
            <a:avLst/>
          </a:prstGeom>
        </p:spPr>
      </p:pic>
      <p:pic>
        <p:nvPicPr>
          <p:cNvPr id="42" name="Kép 41">
            <a:extLst>
              <a:ext uri="{FF2B5EF4-FFF2-40B4-BE49-F238E27FC236}">
                <a16:creationId xmlns:a16="http://schemas.microsoft.com/office/drawing/2014/main" id="{0AACB2A4-615C-422B-BF71-2170A8CCB6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38167" y1="20278" x2="27262" y2="62778"/>
                        <a14:foregroundMark x1="27262" y1="62778" x2="27030" y2="62778"/>
                        <a14:foregroundMark x1="58469" y1="38333" x2="12529" y2="38333"/>
                        <a14:foregroundMark x1="42575" y1="63889" x2="10673" y2="63889"/>
                        <a14:foregroundMark x1="19606" y1="39444" x2="14733" y2="26667"/>
                        <a14:foregroundMark x1="56729" y1="42500" x2="57541" y2="34167"/>
                        <a14:backgroundMark x1="46056" y1="66944" x2="72622" y2="61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72" y="4438049"/>
            <a:ext cx="4924564" cy="2056663"/>
          </a:xfrm>
          <a:prstGeom prst="rect">
            <a:avLst/>
          </a:prstGeom>
        </p:spPr>
      </p:pic>
      <p:pic>
        <p:nvPicPr>
          <p:cNvPr id="46" name="Kép 45">
            <a:extLst>
              <a:ext uri="{FF2B5EF4-FFF2-40B4-BE49-F238E27FC236}">
                <a16:creationId xmlns:a16="http://schemas.microsoft.com/office/drawing/2014/main" id="{104048F9-8788-47D3-984A-A6DCF1D0A3D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2" t="34320" r="33916" b="37409"/>
          <a:stretch/>
        </p:blipFill>
        <p:spPr>
          <a:xfrm>
            <a:off x="5410635" y="5849962"/>
            <a:ext cx="1844712" cy="648000"/>
          </a:xfrm>
          <a:prstGeom prst="rect">
            <a:avLst/>
          </a:prstGeom>
        </p:spPr>
      </p:pic>
      <p:pic>
        <p:nvPicPr>
          <p:cNvPr id="47" name="Kép 46">
            <a:extLst>
              <a:ext uri="{FF2B5EF4-FFF2-40B4-BE49-F238E27FC236}">
                <a16:creationId xmlns:a16="http://schemas.microsoft.com/office/drawing/2014/main" id="{6BF79E66-7BEB-470C-8C85-023DF16F82E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50000" y1="63889" x2="79234" y2="69167"/>
                        <a14:backgroundMark x1="18677" y1="62778" x2="54756" y2="34444"/>
                        <a14:backgroundMark x1="54756" y1="34444" x2="35847" y2="72222"/>
                        <a14:backgroundMark x1="46984" y1="42778" x2="7541" y2="62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632" t="34174" b="22066"/>
          <a:stretch/>
        </p:blipFill>
        <p:spPr>
          <a:xfrm>
            <a:off x="558838" y="5594712"/>
            <a:ext cx="2874339" cy="900000"/>
          </a:xfrm>
          <a:prstGeom prst="rect">
            <a:avLst/>
          </a:prstGeom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id="{D74EAC3C-D0D0-4C03-9B3A-C346D2C5771A}"/>
              </a:ext>
            </a:extLst>
          </p:cNvPr>
          <p:cNvSpPr txBox="1"/>
          <p:nvPr/>
        </p:nvSpPr>
        <p:spPr>
          <a:xfrm>
            <a:off x="8675347" y="5594712"/>
            <a:ext cx="21945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>
                <a:solidFill>
                  <a:schemeClr val="bg1"/>
                </a:solidFill>
              </a:rPr>
              <a:t>Projektvezető: Somogyi Adél</a:t>
            </a:r>
          </a:p>
        </p:txBody>
      </p:sp>
    </p:spTree>
    <p:extLst>
      <p:ext uri="{BB962C8B-B14F-4D97-AF65-F5344CB8AC3E}">
        <p14:creationId xmlns:p14="http://schemas.microsoft.com/office/powerpoint/2010/main" val="33619861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Kép 11">
            <a:extLst>
              <a:ext uri="{FF2B5EF4-FFF2-40B4-BE49-F238E27FC236}">
                <a16:creationId xmlns:a16="http://schemas.microsoft.com/office/drawing/2014/main" id="{701283E1-D444-4FB5-9392-644D85BBDDB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  <a14:imgEffect>
                      <a14:brightnessContrast bright="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BDF4D1AF-D9A0-4284-99F8-9AE23E1E97CF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8712944" y="844997"/>
            <a:ext cx="2416569" cy="1477309"/>
          </a:xfrm>
          <a:prstGeom prst="rect">
            <a:avLst/>
          </a:prstGeom>
          <a:ln>
            <a:solidFill>
              <a:schemeClr val="bg1"/>
            </a:solidFill>
          </a:ln>
          <a:effectLst>
            <a:softEdge rad="31750"/>
          </a:effectLst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B6B9AF56-9C91-4E6E-B89A-64C941A4D4DA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8602186" y="2630168"/>
            <a:ext cx="2638089" cy="1506998"/>
          </a:xfrm>
          <a:prstGeom prst="rect">
            <a:avLst/>
          </a:prstGeom>
          <a:ln>
            <a:solidFill>
              <a:schemeClr val="bg1"/>
            </a:solidFill>
          </a:ln>
          <a:effectLst>
            <a:softEdge rad="31750"/>
          </a:effectLst>
        </p:spPr>
      </p:pic>
      <p:pic>
        <p:nvPicPr>
          <p:cNvPr id="11" name="Kép 10" descr="A képen épület, kültéri, ülő, kicsi látható&#10;&#10;Automatikusan generált leírás">
            <a:extLst>
              <a:ext uri="{FF2B5EF4-FFF2-40B4-BE49-F238E27FC236}">
                <a16:creationId xmlns:a16="http://schemas.microsoft.com/office/drawing/2014/main" id="{9943A3BB-6508-46E2-B3FD-B03CCC0CA78E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8048" y="4375194"/>
            <a:ext cx="2612227" cy="1643462"/>
          </a:xfrm>
          <a:prstGeom prst="rect">
            <a:avLst/>
          </a:prstGeom>
          <a:ln>
            <a:solidFill>
              <a:schemeClr val="bg1"/>
            </a:solidFill>
          </a:ln>
          <a:effectLst>
            <a:softEdge rad="31750"/>
          </a:effectLst>
        </p:spPr>
      </p:pic>
      <p:grpSp>
        <p:nvGrpSpPr>
          <p:cNvPr id="13" name="Csoportba foglalás 12">
            <a:extLst>
              <a:ext uri="{FF2B5EF4-FFF2-40B4-BE49-F238E27FC236}">
                <a16:creationId xmlns:a16="http://schemas.microsoft.com/office/drawing/2014/main" id="{F79869B9-8328-4DC5-8306-C2F0CF8B7237}"/>
              </a:ext>
            </a:extLst>
          </p:cNvPr>
          <p:cNvGrpSpPr/>
          <p:nvPr/>
        </p:nvGrpSpPr>
        <p:grpSpPr>
          <a:xfrm>
            <a:off x="422030" y="363288"/>
            <a:ext cx="11294107" cy="6131424"/>
            <a:chOff x="422030" y="363288"/>
            <a:chExt cx="11294107" cy="6131424"/>
          </a:xfrm>
        </p:grpSpPr>
        <p:grpSp>
          <p:nvGrpSpPr>
            <p:cNvPr id="14" name="Csoportba foglalás 13">
              <a:extLst>
                <a:ext uri="{FF2B5EF4-FFF2-40B4-BE49-F238E27FC236}">
                  <a16:creationId xmlns:a16="http://schemas.microsoft.com/office/drawing/2014/main" id="{B8DB0F5B-0AC0-42E8-9F1F-BF5437281295}"/>
                </a:ext>
              </a:extLst>
            </p:cNvPr>
            <p:cNvGrpSpPr/>
            <p:nvPr/>
          </p:nvGrpSpPr>
          <p:grpSpPr>
            <a:xfrm>
              <a:off x="422030" y="363288"/>
              <a:ext cx="900000" cy="900000"/>
              <a:chOff x="422030" y="363288"/>
              <a:chExt cx="900000" cy="900000"/>
            </a:xfrm>
          </p:grpSpPr>
          <p:cxnSp>
            <p:nvCxnSpPr>
              <p:cNvPr id="24" name="Egyenes összekötő 23">
                <a:extLst>
                  <a:ext uri="{FF2B5EF4-FFF2-40B4-BE49-F238E27FC236}">
                    <a16:creationId xmlns:a16="http://schemas.microsoft.com/office/drawing/2014/main" id="{67594D58-25E3-4CD7-9E7B-0535096D60E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22030" y="363288"/>
                <a:ext cx="900000" cy="0"/>
              </a:xfrm>
              <a:prstGeom prst="line">
                <a:avLst/>
              </a:prstGeom>
              <a:ln w="38100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Egyenes összekötő 24">
                <a:extLst>
                  <a:ext uri="{FF2B5EF4-FFF2-40B4-BE49-F238E27FC236}">
                    <a16:creationId xmlns:a16="http://schemas.microsoft.com/office/drawing/2014/main" id="{5DE3D083-3ED4-4EB8-AF5F-94C762572CD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22030" y="363288"/>
                <a:ext cx="0" cy="900000"/>
              </a:xfrm>
              <a:prstGeom prst="line">
                <a:avLst/>
              </a:prstGeom>
              <a:ln w="38100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" name="Csoportba foglalás 14">
              <a:extLst>
                <a:ext uri="{FF2B5EF4-FFF2-40B4-BE49-F238E27FC236}">
                  <a16:creationId xmlns:a16="http://schemas.microsoft.com/office/drawing/2014/main" id="{CC183DB6-1CAE-4825-BB24-36C2E4001175}"/>
                </a:ext>
              </a:extLst>
            </p:cNvPr>
            <p:cNvGrpSpPr/>
            <p:nvPr/>
          </p:nvGrpSpPr>
          <p:grpSpPr>
            <a:xfrm rot="16200000">
              <a:off x="475863" y="5594712"/>
              <a:ext cx="900000" cy="900000"/>
              <a:chOff x="422030" y="363288"/>
              <a:chExt cx="900000" cy="900000"/>
            </a:xfrm>
          </p:grpSpPr>
          <p:cxnSp>
            <p:nvCxnSpPr>
              <p:cNvPr id="22" name="Egyenes összekötő 21">
                <a:extLst>
                  <a:ext uri="{FF2B5EF4-FFF2-40B4-BE49-F238E27FC236}">
                    <a16:creationId xmlns:a16="http://schemas.microsoft.com/office/drawing/2014/main" id="{52B69AA1-A9B9-4FF6-9068-A862B6C619D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22030" y="363288"/>
                <a:ext cx="900000" cy="0"/>
              </a:xfrm>
              <a:prstGeom prst="line">
                <a:avLst/>
              </a:prstGeom>
              <a:ln w="38100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Egyenes összekötő 22">
                <a:extLst>
                  <a:ext uri="{FF2B5EF4-FFF2-40B4-BE49-F238E27FC236}">
                    <a16:creationId xmlns:a16="http://schemas.microsoft.com/office/drawing/2014/main" id="{70314868-F634-4E3D-B493-89C31BBB54C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22030" y="363288"/>
                <a:ext cx="0" cy="900000"/>
              </a:xfrm>
              <a:prstGeom prst="line">
                <a:avLst/>
              </a:prstGeom>
              <a:ln w="38100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Csoportba foglalás 15">
              <a:extLst>
                <a:ext uri="{FF2B5EF4-FFF2-40B4-BE49-F238E27FC236}">
                  <a16:creationId xmlns:a16="http://schemas.microsoft.com/office/drawing/2014/main" id="{42F144E5-4CE5-47FD-82A0-10F84B929B57}"/>
                </a:ext>
              </a:extLst>
            </p:cNvPr>
            <p:cNvGrpSpPr/>
            <p:nvPr/>
          </p:nvGrpSpPr>
          <p:grpSpPr>
            <a:xfrm rot="10800000">
              <a:off x="10816137" y="5594712"/>
              <a:ext cx="900000" cy="900000"/>
              <a:chOff x="422030" y="363288"/>
              <a:chExt cx="900000" cy="900000"/>
            </a:xfrm>
          </p:grpSpPr>
          <p:cxnSp>
            <p:nvCxnSpPr>
              <p:cNvPr id="20" name="Egyenes összekötő 19">
                <a:extLst>
                  <a:ext uri="{FF2B5EF4-FFF2-40B4-BE49-F238E27FC236}">
                    <a16:creationId xmlns:a16="http://schemas.microsoft.com/office/drawing/2014/main" id="{9FA0FBD2-5ADA-4D9B-B578-8F92BF39E4E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22030" y="363288"/>
                <a:ext cx="900000" cy="0"/>
              </a:xfrm>
              <a:prstGeom prst="line">
                <a:avLst/>
              </a:prstGeom>
              <a:ln w="38100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Egyenes összekötő 20">
                <a:extLst>
                  <a:ext uri="{FF2B5EF4-FFF2-40B4-BE49-F238E27FC236}">
                    <a16:creationId xmlns:a16="http://schemas.microsoft.com/office/drawing/2014/main" id="{44B3E6F6-C25F-4AE5-963C-58845F4072F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22030" y="363288"/>
                <a:ext cx="0" cy="900000"/>
              </a:xfrm>
              <a:prstGeom prst="line">
                <a:avLst/>
              </a:prstGeom>
              <a:ln w="38100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" name="Csoportba foglalás 16">
              <a:extLst>
                <a:ext uri="{FF2B5EF4-FFF2-40B4-BE49-F238E27FC236}">
                  <a16:creationId xmlns:a16="http://schemas.microsoft.com/office/drawing/2014/main" id="{64198C65-4747-4EB8-BBFA-CC4F6E0BDB0D}"/>
                </a:ext>
              </a:extLst>
            </p:cNvPr>
            <p:cNvGrpSpPr/>
            <p:nvPr/>
          </p:nvGrpSpPr>
          <p:grpSpPr>
            <a:xfrm rot="5400000">
              <a:off x="10816137" y="363288"/>
              <a:ext cx="900000" cy="900000"/>
              <a:chOff x="422030" y="363288"/>
              <a:chExt cx="900000" cy="900000"/>
            </a:xfrm>
          </p:grpSpPr>
          <p:cxnSp>
            <p:nvCxnSpPr>
              <p:cNvPr id="18" name="Egyenes összekötő 17">
                <a:extLst>
                  <a:ext uri="{FF2B5EF4-FFF2-40B4-BE49-F238E27FC236}">
                    <a16:creationId xmlns:a16="http://schemas.microsoft.com/office/drawing/2014/main" id="{AF434999-40E7-4EEA-91B6-F1CAA455334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22030" y="363288"/>
                <a:ext cx="900000" cy="0"/>
              </a:xfrm>
              <a:prstGeom prst="line">
                <a:avLst/>
              </a:prstGeom>
              <a:ln w="38100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Egyenes összekötő 18">
                <a:extLst>
                  <a:ext uri="{FF2B5EF4-FFF2-40B4-BE49-F238E27FC236}">
                    <a16:creationId xmlns:a16="http://schemas.microsoft.com/office/drawing/2014/main" id="{2BE4E91E-AABD-41DF-89D9-79CA2FE4D17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22030" y="363288"/>
                <a:ext cx="0" cy="900000"/>
              </a:xfrm>
              <a:prstGeom prst="line">
                <a:avLst/>
              </a:prstGeom>
              <a:ln w="38100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3" name="Kép 2" descr="A képen rajz látható&#10;&#10;Automatikusan generált leírás">
            <a:extLst>
              <a:ext uri="{FF2B5EF4-FFF2-40B4-BE49-F238E27FC236}">
                <a16:creationId xmlns:a16="http://schemas.microsoft.com/office/drawing/2014/main" id="{60755C93-81FB-47BE-A5F2-8CFF6FBEA1A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81" t="28356" r="47349" b="29351"/>
          <a:stretch/>
        </p:blipFill>
        <p:spPr>
          <a:xfrm>
            <a:off x="475862" y="777431"/>
            <a:ext cx="2486226" cy="806765"/>
          </a:xfrm>
          <a:prstGeom prst="rect">
            <a:avLst/>
          </a:prstGeom>
        </p:spPr>
      </p:pic>
      <p:pic>
        <p:nvPicPr>
          <p:cNvPr id="38" name="Kép 37">
            <a:extLst>
              <a:ext uri="{FF2B5EF4-FFF2-40B4-BE49-F238E27FC236}">
                <a16:creationId xmlns:a16="http://schemas.microsoft.com/office/drawing/2014/main" id="{AD121512-EFCB-443F-930D-0F10D77D95E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027" y="1214467"/>
            <a:ext cx="6228182" cy="1851483"/>
          </a:xfrm>
          <a:prstGeom prst="rect">
            <a:avLst/>
          </a:prstGeom>
        </p:spPr>
      </p:pic>
      <p:pic>
        <p:nvPicPr>
          <p:cNvPr id="40" name="Kép 39" descr="A képen virág, madár látható&#10;&#10;Automatikusan generált leírás">
            <a:extLst>
              <a:ext uri="{FF2B5EF4-FFF2-40B4-BE49-F238E27FC236}">
                <a16:creationId xmlns:a16="http://schemas.microsoft.com/office/drawing/2014/main" id="{456796A2-19E0-4976-9DFE-8468A3AAB9E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86" b="29799"/>
          <a:stretch/>
        </p:blipFill>
        <p:spPr>
          <a:xfrm>
            <a:off x="735027" y="2600846"/>
            <a:ext cx="7642057" cy="843683"/>
          </a:xfrm>
          <a:prstGeom prst="rect">
            <a:avLst/>
          </a:prstGeom>
        </p:spPr>
      </p:pic>
      <p:pic>
        <p:nvPicPr>
          <p:cNvPr id="42" name="Kép 41">
            <a:extLst>
              <a:ext uri="{FF2B5EF4-FFF2-40B4-BE49-F238E27FC236}">
                <a16:creationId xmlns:a16="http://schemas.microsoft.com/office/drawing/2014/main" id="{137F1D66-24DC-4A6D-8398-EA20651B61F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066" y="3253651"/>
            <a:ext cx="7642057" cy="3097326"/>
          </a:xfrm>
          <a:prstGeom prst="rect">
            <a:avLst/>
          </a:prstGeom>
        </p:spPr>
      </p:pic>
      <p:pic>
        <p:nvPicPr>
          <p:cNvPr id="44" name="Kép 43" descr="A képen virág, madár látható&#10;&#10;Automatikusan generált leírás">
            <a:extLst>
              <a:ext uri="{FF2B5EF4-FFF2-40B4-BE49-F238E27FC236}">
                <a16:creationId xmlns:a16="http://schemas.microsoft.com/office/drawing/2014/main" id="{138A316F-0E7B-48C7-8E9C-FC42252C4116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34" t="33654" r="37010" b="43759"/>
          <a:stretch/>
        </p:blipFill>
        <p:spPr>
          <a:xfrm>
            <a:off x="5147115" y="5913050"/>
            <a:ext cx="2315750" cy="581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6309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>
            <a:extLst>
              <a:ext uri="{FF2B5EF4-FFF2-40B4-BE49-F238E27FC236}">
                <a16:creationId xmlns:a16="http://schemas.microsoft.com/office/drawing/2014/main" id="{6A365075-E292-4395-9C9F-616A3721A47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  <a14:imgEffect>
                      <a14:brightnessContrast bright="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Csoportba foglalás 9">
            <a:extLst>
              <a:ext uri="{FF2B5EF4-FFF2-40B4-BE49-F238E27FC236}">
                <a16:creationId xmlns:a16="http://schemas.microsoft.com/office/drawing/2014/main" id="{BB546009-47BE-4F24-AB30-28EDDFA59C34}"/>
              </a:ext>
            </a:extLst>
          </p:cNvPr>
          <p:cNvGrpSpPr/>
          <p:nvPr/>
        </p:nvGrpSpPr>
        <p:grpSpPr>
          <a:xfrm>
            <a:off x="422030" y="363288"/>
            <a:ext cx="11294107" cy="6131424"/>
            <a:chOff x="422030" y="363288"/>
            <a:chExt cx="11294107" cy="6131424"/>
          </a:xfrm>
        </p:grpSpPr>
        <p:grpSp>
          <p:nvGrpSpPr>
            <p:cNvPr id="11" name="Csoportba foglalás 10">
              <a:extLst>
                <a:ext uri="{FF2B5EF4-FFF2-40B4-BE49-F238E27FC236}">
                  <a16:creationId xmlns:a16="http://schemas.microsoft.com/office/drawing/2014/main" id="{3B3FB755-DE23-44E5-B0E2-14ABAAA14FE9}"/>
                </a:ext>
              </a:extLst>
            </p:cNvPr>
            <p:cNvGrpSpPr/>
            <p:nvPr/>
          </p:nvGrpSpPr>
          <p:grpSpPr>
            <a:xfrm>
              <a:off x="422030" y="363288"/>
              <a:ext cx="900000" cy="900000"/>
              <a:chOff x="422030" y="363288"/>
              <a:chExt cx="900000" cy="900000"/>
            </a:xfrm>
          </p:grpSpPr>
          <p:cxnSp>
            <p:nvCxnSpPr>
              <p:cNvPr id="21" name="Egyenes összekötő 20">
                <a:extLst>
                  <a:ext uri="{FF2B5EF4-FFF2-40B4-BE49-F238E27FC236}">
                    <a16:creationId xmlns:a16="http://schemas.microsoft.com/office/drawing/2014/main" id="{D8FD238E-DF27-4EE9-A53F-EFF4B1BF537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22030" y="363288"/>
                <a:ext cx="900000" cy="0"/>
              </a:xfrm>
              <a:prstGeom prst="line">
                <a:avLst/>
              </a:prstGeom>
              <a:ln w="38100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Egyenes összekötő 21">
                <a:extLst>
                  <a:ext uri="{FF2B5EF4-FFF2-40B4-BE49-F238E27FC236}">
                    <a16:creationId xmlns:a16="http://schemas.microsoft.com/office/drawing/2014/main" id="{0004E9D4-0741-4CF5-B0F5-B7417B876B2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22030" y="363288"/>
                <a:ext cx="0" cy="900000"/>
              </a:xfrm>
              <a:prstGeom prst="line">
                <a:avLst/>
              </a:prstGeom>
              <a:ln w="38100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Csoportba foglalás 11">
              <a:extLst>
                <a:ext uri="{FF2B5EF4-FFF2-40B4-BE49-F238E27FC236}">
                  <a16:creationId xmlns:a16="http://schemas.microsoft.com/office/drawing/2014/main" id="{CBD47BDA-8BDB-4245-8156-582C775E9273}"/>
                </a:ext>
              </a:extLst>
            </p:cNvPr>
            <p:cNvGrpSpPr/>
            <p:nvPr/>
          </p:nvGrpSpPr>
          <p:grpSpPr>
            <a:xfrm rot="16200000">
              <a:off x="475863" y="5594712"/>
              <a:ext cx="900000" cy="900000"/>
              <a:chOff x="422030" y="363288"/>
              <a:chExt cx="900000" cy="900000"/>
            </a:xfrm>
          </p:grpSpPr>
          <p:cxnSp>
            <p:nvCxnSpPr>
              <p:cNvPr id="19" name="Egyenes összekötő 18">
                <a:extLst>
                  <a:ext uri="{FF2B5EF4-FFF2-40B4-BE49-F238E27FC236}">
                    <a16:creationId xmlns:a16="http://schemas.microsoft.com/office/drawing/2014/main" id="{17B63685-0048-45B1-B2B9-7ED496A0533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22030" y="363288"/>
                <a:ext cx="900000" cy="0"/>
              </a:xfrm>
              <a:prstGeom prst="line">
                <a:avLst/>
              </a:prstGeom>
              <a:ln w="38100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Egyenes összekötő 19">
                <a:extLst>
                  <a:ext uri="{FF2B5EF4-FFF2-40B4-BE49-F238E27FC236}">
                    <a16:creationId xmlns:a16="http://schemas.microsoft.com/office/drawing/2014/main" id="{9E5F2FFC-3007-4F4C-8FF4-54E51007C89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22030" y="363288"/>
                <a:ext cx="0" cy="900000"/>
              </a:xfrm>
              <a:prstGeom prst="line">
                <a:avLst/>
              </a:prstGeom>
              <a:ln w="38100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Csoportba foglalás 12">
              <a:extLst>
                <a:ext uri="{FF2B5EF4-FFF2-40B4-BE49-F238E27FC236}">
                  <a16:creationId xmlns:a16="http://schemas.microsoft.com/office/drawing/2014/main" id="{FE622E9C-F0A8-4EA7-ABA4-A2201A2D7809}"/>
                </a:ext>
              </a:extLst>
            </p:cNvPr>
            <p:cNvGrpSpPr/>
            <p:nvPr/>
          </p:nvGrpSpPr>
          <p:grpSpPr>
            <a:xfrm rot="10800000">
              <a:off x="10816137" y="5594712"/>
              <a:ext cx="900000" cy="900000"/>
              <a:chOff x="422030" y="363288"/>
              <a:chExt cx="900000" cy="900000"/>
            </a:xfrm>
          </p:grpSpPr>
          <p:cxnSp>
            <p:nvCxnSpPr>
              <p:cNvPr id="17" name="Egyenes összekötő 16">
                <a:extLst>
                  <a:ext uri="{FF2B5EF4-FFF2-40B4-BE49-F238E27FC236}">
                    <a16:creationId xmlns:a16="http://schemas.microsoft.com/office/drawing/2014/main" id="{B7A26D72-671C-45D3-A4F3-C0FB5D87D43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22030" y="363288"/>
                <a:ext cx="900000" cy="0"/>
              </a:xfrm>
              <a:prstGeom prst="line">
                <a:avLst/>
              </a:prstGeom>
              <a:ln w="38100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Egyenes összekötő 17">
                <a:extLst>
                  <a:ext uri="{FF2B5EF4-FFF2-40B4-BE49-F238E27FC236}">
                    <a16:creationId xmlns:a16="http://schemas.microsoft.com/office/drawing/2014/main" id="{2B70DA1C-535C-4F8B-920E-DB6916692CC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22030" y="363288"/>
                <a:ext cx="0" cy="900000"/>
              </a:xfrm>
              <a:prstGeom prst="line">
                <a:avLst/>
              </a:prstGeom>
              <a:ln w="38100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Csoportba foglalás 13">
              <a:extLst>
                <a:ext uri="{FF2B5EF4-FFF2-40B4-BE49-F238E27FC236}">
                  <a16:creationId xmlns:a16="http://schemas.microsoft.com/office/drawing/2014/main" id="{6C997BB5-CFD8-4CDB-A55B-262F9E632CA7}"/>
                </a:ext>
              </a:extLst>
            </p:cNvPr>
            <p:cNvGrpSpPr/>
            <p:nvPr/>
          </p:nvGrpSpPr>
          <p:grpSpPr>
            <a:xfrm rot="5400000">
              <a:off x="10816137" y="363288"/>
              <a:ext cx="900000" cy="900000"/>
              <a:chOff x="422030" y="363288"/>
              <a:chExt cx="900000" cy="900000"/>
            </a:xfrm>
          </p:grpSpPr>
          <p:cxnSp>
            <p:nvCxnSpPr>
              <p:cNvPr id="15" name="Egyenes összekötő 14">
                <a:extLst>
                  <a:ext uri="{FF2B5EF4-FFF2-40B4-BE49-F238E27FC236}">
                    <a16:creationId xmlns:a16="http://schemas.microsoft.com/office/drawing/2014/main" id="{4C4630B0-1905-475F-BE10-C325100825A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22030" y="363288"/>
                <a:ext cx="900000" cy="0"/>
              </a:xfrm>
              <a:prstGeom prst="line">
                <a:avLst/>
              </a:prstGeom>
              <a:ln w="38100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Egyenes összekötő 15">
                <a:extLst>
                  <a:ext uri="{FF2B5EF4-FFF2-40B4-BE49-F238E27FC236}">
                    <a16:creationId xmlns:a16="http://schemas.microsoft.com/office/drawing/2014/main" id="{FB7E3A18-4036-471B-B8E7-7788D654780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22030" y="363288"/>
                <a:ext cx="0" cy="900000"/>
              </a:xfrm>
              <a:prstGeom prst="line">
                <a:avLst/>
              </a:prstGeom>
              <a:ln w="38100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25" name="Kép 24" descr="A képen virág, rajz látható&#10;&#10;Automatikusan generált leírás">
            <a:extLst>
              <a:ext uri="{FF2B5EF4-FFF2-40B4-BE49-F238E27FC236}">
                <a16:creationId xmlns:a16="http://schemas.microsoft.com/office/drawing/2014/main" id="{29079211-9D44-4B4C-8E11-B2B641E0E68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75" t="36351" r="25785" b="39525"/>
          <a:stretch/>
        </p:blipFill>
        <p:spPr>
          <a:xfrm>
            <a:off x="749655" y="694485"/>
            <a:ext cx="3846286" cy="827314"/>
          </a:xfrm>
          <a:prstGeom prst="rect">
            <a:avLst/>
          </a:prstGeom>
        </p:spPr>
      </p:pic>
      <p:sp>
        <p:nvSpPr>
          <p:cNvPr id="26" name="Szövegdoboz 25">
            <a:extLst>
              <a:ext uri="{FF2B5EF4-FFF2-40B4-BE49-F238E27FC236}">
                <a16:creationId xmlns:a16="http://schemas.microsoft.com/office/drawing/2014/main" id="{B98BF45F-F527-4D6F-BB39-EB6327339C43}"/>
              </a:ext>
            </a:extLst>
          </p:cNvPr>
          <p:cNvSpPr txBox="1"/>
          <p:nvPr/>
        </p:nvSpPr>
        <p:spPr>
          <a:xfrm>
            <a:off x="2119093" y="2115429"/>
            <a:ext cx="830216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VCR OSD Mono" panose="02000609000000000000" pitchFamily="49" charset="0"/>
              <a:buChar char="»"/>
            </a:pPr>
            <a:r>
              <a:rPr lang="hu-HU" sz="2000" dirty="0">
                <a:solidFill>
                  <a:schemeClr val="bg1"/>
                </a:solidFill>
                <a:latin typeface="VCR OSD Mono" panose="02000609000000000000" pitchFamily="49" charset="0"/>
              </a:rPr>
              <a:t>A legtöbb forrás alátámasztja azt a tényt, hogy a Vádirat szerzője, Pan-</a:t>
            </a:r>
            <a:r>
              <a:rPr lang="hu-HU" sz="2000" dirty="0" err="1">
                <a:solidFill>
                  <a:schemeClr val="bg1"/>
                </a:solidFill>
                <a:latin typeface="VCR OSD Mono" panose="02000609000000000000" pitchFamily="49" charset="0"/>
              </a:rPr>
              <a:t>dji</a:t>
            </a:r>
            <a:r>
              <a:rPr lang="hu-HU" sz="2000" dirty="0">
                <a:solidFill>
                  <a:schemeClr val="bg1"/>
                </a:solidFill>
                <a:latin typeface="VCR OSD Mono" panose="02000609000000000000" pitchFamily="49" charset="0"/>
              </a:rPr>
              <a:t> Észak-Koreában él még ma is. </a:t>
            </a:r>
          </a:p>
          <a:p>
            <a:pPr marL="285750" indent="-285750">
              <a:buFont typeface="VCR OSD Mono" panose="02000609000000000000" pitchFamily="49" charset="0"/>
              <a:buChar char="»"/>
            </a:pPr>
            <a:endParaRPr lang="hu-HU" sz="2000" dirty="0">
              <a:solidFill>
                <a:schemeClr val="bg1"/>
              </a:solidFill>
              <a:latin typeface="VCR OSD Mono" panose="02000609000000000000" pitchFamily="49" charset="0"/>
            </a:endParaRPr>
          </a:p>
          <a:p>
            <a:pPr marL="285750" indent="-285750">
              <a:buFont typeface="VCR OSD Mono" panose="02000609000000000000" pitchFamily="49" charset="0"/>
              <a:buChar char="»"/>
            </a:pPr>
            <a:r>
              <a:rPr lang="hu-HU" sz="2000" dirty="0">
                <a:solidFill>
                  <a:schemeClr val="bg1"/>
                </a:solidFill>
                <a:latin typeface="VCR OSD Mono" panose="02000609000000000000" pitchFamily="49" charset="0"/>
              </a:rPr>
              <a:t>Menekültek elmondásai és a titokban az országban készített képek alapján ítélhetünk. </a:t>
            </a:r>
          </a:p>
          <a:p>
            <a:pPr marL="285750" indent="-285750">
              <a:buFont typeface="VCR OSD Mono" panose="02000609000000000000" pitchFamily="49" charset="0"/>
              <a:buChar char="»"/>
            </a:pPr>
            <a:endParaRPr lang="hu-HU" sz="2000" dirty="0">
              <a:solidFill>
                <a:schemeClr val="bg1"/>
              </a:solidFill>
              <a:latin typeface="VCR OSD Mono" panose="02000609000000000000" pitchFamily="49" charset="0"/>
            </a:endParaRPr>
          </a:p>
          <a:p>
            <a:pPr marL="285750" indent="-285750">
              <a:buFont typeface="VCR OSD Mono" panose="02000609000000000000" pitchFamily="49" charset="0"/>
              <a:buChar char="»"/>
            </a:pPr>
            <a:r>
              <a:rPr lang="hu-HU" sz="2000" dirty="0">
                <a:solidFill>
                  <a:schemeClr val="bg1"/>
                </a:solidFill>
                <a:latin typeface="VCR OSD Mono" panose="02000609000000000000" pitchFamily="49" charset="0"/>
              </a:rPr>
              <a:t>Feltétel nélküli hit a rendszerben és a vezetőkben,</a:t>
            </a:r>
            <a:br>
              <a:rPr lang="hu-HU" sz="2000" dirty="0">
                <a:solidFill>
                  <a:schemeClr val="bg1"/>
                </a:solidFill>
                <a:latin typeface="VCR OSD Mono" panose="02000609000000000000" pitchFamily="49" charset="0"/>
              </a:rPr>
            </a:br>
            <a:r>
              <a:rPr lang="hu-HU" sz="2000" dirty="0">
                <a:solidFill>
                  <a:schemeClr val="bg1"/>
                </a:solidFill>
                <a:latin typeface="VCR OSD Mono" panose="02000609000000000000" pitchFamily="49" charset="0"/>
              </a:rPr>
              <a:t>ezzel szemben mégis van valami, ami szökésre kényszerít sokakat.</a:t>
            </a:r>
          </a:p>
          <a:p>
            <a:endParaRPr lang="hu-HU" sz="2000" dirty="0">
              <a:solidFill>
                <a:schemeClr val="bg1"/>
              </a:solidFill>
              <a:latin typeface="VCR OSD Mono" panose="02000609000000000000" pitchFamily="49" charset="0"/>
            </a:endParaRPr>
          </a:p>
          <a:p>
            <a:endParaRPr lang="hu-HU" sz="2000" dirty="0">
              <a:solidFill>
                <a:schemeClr val="bg1"/>
              </a:solidFill>
              <a:latin typeface="VCR OSD Mono" panose="02000609000000000000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26378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ép 7">
            <a:extLst>
              <a:ext uri="{FF2B5EF4-FFF2-40B4-BE49-F238E27FC236}">
                <a16:creationId xmlns:a16="http://schemas.microsoft.com/office/drawing/2014/main" id="{3AA5DDF4-D22C-48F6-A321-2D4F0D5880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8000"/>
                    </a14:imgEffect>
                  </a14:imgLayer>
                </a14:imgProps>
              </a:ext>
            </a:extLst>
          </a:blip>
          <a:srcRect b="2049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id="{6AE8F9DF-121C-4C14-B38E-99D9BD7D6E75}"/>
              </a:ext>
            </a:extLst>
          </p:cNvPr>
          <p:cNvSpPr txBox="1"/>
          <p:nvPr/>
        </p:nvSpPr>
        <p:spPr>
          <a:xfrm>
            <a:off x="1446220" y="1249642"/>
            <a:ext cx="9298357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300" b="1" dirty="0">
                <a:solidFill>
                  <a:schemeClr val="tx1">
                    <a:lumMod val="95000"/>
                    <a:lumOff val="5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https://www.coindesk.com/huobi-partners-on-93-million-china-south-korea-blockchain-fund</a:t>
            </a:r>
            <a:endParaRPr lang="hu-HU" sz="13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r>
              <a:rPr lang="hu-HU" sz="1300" b="1" dirty="0">
                <a:solidFill>
                  <a:schemeClr val="tx1">
                    <a:lumMod val="95000"/>
                    <a:lumOff val="5000"/>
                  </a:schemeClr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https://www.ibtimes.com/canadian-pastor-missing-after-aid-trip-north-korea-1833376</a:t>
            </a:r>
            <a:endParaRPr lang="hu-HU" sz="13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endParaRPr lang="hu-HU" sz="13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r>
              <a:rPr lang="hu-HU" sz="1300" b="1" u="sng" dirty="0">
                <a:solidFill>
                  <a:schemeClr val="tx1">
                    <a:lumMod val="95000"/>
                    <a:lumOff val="5000"/>
                  </a:schemeClr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https://en.yna.co.kr/view/AEN20170214009751315#none</a:t>
            </a:r>
            <a:endParaRPr lang="hu-HU" sz="1300" b="1" u="sng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endParaRPr lang="hu-HU" sz="13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r>
              <a:rPr lang="hu-HU" sz="1300" b="1" dirty="0">
                <a:solidFill>
                  <a:schemeClr val="tx1">
                    <a:lumMod val="95000"/>
                    <a:lumOff val="5000"/>
                  </a:schemeClr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https://www.libri.hu/konyv/pan-dji.vadirat-5.html</a:t>
            </a:r>
            <a:endParaRPr lang="hu-HU" sz="13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endParaRPr lang="hu-HU" sz="13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r>
              <a:rPr lang="hu-HU" sz="1300" b="1" u="sng" dirty="0">
                <a:solidFill>
                  <a:schemeClr val="tx1">
                    <a:lumMod val="95000"/>
                    <a:lumOff val="5000"/>
                  </a:schemeClr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https://www.carldekeyzer.com/dprk</a:t>
            </a:r>
            <a:endParaRPr lang="hu-HU" sz="1300" b="1" u="sng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endParaRPr lang="hu-HU" sz="13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r>
              <a:rPr lang="hu-HU" sz="1300" b="1" dirty="0">
                <a:solidFill>
                  <a:schemeClr val="tx1">
                    <a:lumMod val="95000"/>
                    <a:lumOff val="5000"/>
                  </a:schemeClr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https://edition.cnn.com/2017/04/02/asia/north-korea-the-accusation/index.html</a:t>
            </a:r>
            <a:endParaRPr lang="hu-HU" sz="13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endParaRPr lang="hu-HU" sz="13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r>
              <a:rPr lang="hu-HU" sz="1300" b="1" u="sng" dirty="0">
                <a:solidFill>
                  <a:schemeClr val="tx1">
                    <a:lumMod val="95000"/>
                    <a:lumOff val="5000"/>
                  </a:schemeClr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http://www.ericlafforgue.com/gallery/Countries/North%20Korea?page=1</a:t>
            </a:r>
            <a:endParaRPr lang="hu-HU" sz="1300" b="1" u="sng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endParaRPr lang="hu-HU" sz="13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r>
              <a:rPr lang="hu-HU" sz="1300" b="1" u="sng" dirty="0">
                <a:solidFill>
                  <a:schemeClr val="tx1">
                    <a:lumMod val="95000"/>
                    <a:lumOff val="5000"/>
                  </a:schemeClr>
                </a:solidFill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https://www.magnumphotos.com/arts-culture/travel/carl-de-keyzer-north-korea-grand-tour/</a:t>
            </a:r>
            <a:endParaRPr lang="hu-HU" sz="13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endParaRPr lang="hu-HU" sz="13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r>
              <a:rPr lang="hu-HU" sz="1300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National </a:t>
            </a:r>
            <a:r>
              <a:rPr lang="hu-HU" sz="1300" b="1" i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Geographic</a:t>
            </a:r>
            <a:r>
              <a:rPr lang="hu-HU" sz="1300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: </a:t>
            </a:r>
            <a:r>
              <a:rPr lang="hu-HU" sz="13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Beépülve Észak-Koreában </a:t>
            </a:r>
            <a:br>
              <a:rPr lang="hu-HU" sz="13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hu-HU" sz="13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(</a:t>
            </a:r>
            <a:r>
              <a:rPr lang="hu-HU" sz="13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Inside</a:t>
            </a:r>
            <a:r>
              <a:rPr lang="hu-HU" sz="13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hu-HU" sz="13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North</a:t>
            </a:r>
            <a:r>
              <a:rPr lang="hu-HU" sz="13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Korea: </a:t>
            </a:r>
            <a:r>
              <a:rPr lang="hu-HU" sz="13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Then</a:t>
            </a:r>
            <a:r>
              <a:rPr lang="hu-HU" sz="13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And </a:t>
            </a:r>
            <a:r>
              <a:rPr lang="hu-HU" sz="13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Now</a:t>
            </a:r>
            <a:r>
              <a:rPr lang="hu-HU" sz="13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hu-HU" sz="13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With</a:t>
            </a:r>
            <a:r>
              <a:rPr lang="hu-HU" sz="13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Lisa Ling, 2017)</a:t>
            </a:r>
          </a:p>
          <a:p>
            <a:pPr algn="ctr"/>
            <a:endParaRPr lang="hu-HU" sz="13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r>
              <a:rPr lang="hu-HU" sz="1300" b="1" u="sng" dirty="0">
                <a:solidFill>
                  <a:schemeClr val="tx1">
                    <a:lumMod val="95000"/>
                    <a:lumOff val="5000"/>
                  </a:schemeClr>
                </a:solidFill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https://www.dailymail.co.uk/sciencetech/article-2725415/Nasa-satellite-images-North-Korea-secretive-space.html</a:t>
            </a:r>
            <a:endParaRPr lang="hu-HU" sz="1300" b="1" u="sng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endParaRPr lang="hu-HU" sz="1300" b="1" u="sng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r>
              <a:rPr lang="hu-HU" sz="1300" b="1" dirty="0">
                <a:solidFill>
                  <a:schemeClr val="tx1">
                    <a:lumMod val="95000"/>
                    <a:lumOff val="5000"/>
                  </a:schemeClr>
                </a:solidFill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https://www.voanews.com/east-asia-pacific/deportation-north-koreans-suspected-16-deaths-raises-questions-south</a:t>
            </a:r>
            <a:endParaRPr lang="hu-HU" sz="13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endParaRPr lang="hu-HU" sz="13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r>
              <a:rPr lang="hu-HU" sz="13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Pan-</a:t>
            </a:r>
            <a:r>
              <a:rPr lang="hu-HU" sz="13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dji</a:t>
            </a:r>
            <a:r>
              <a:rPr lang="hu-HU" sz="13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: Vádirat (2018), </a:t>
            </a:r>
            <a:r>
              <a:rPr lang="hu-HU" sz="13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Libri</a:t>
            </a:r>
            <a:r>
              <a:rPr lang="hu-HU" sz="13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Kiadó</a:t>
            </a:r>
          </a:p>
          <a:p>
            <a:pPr algn="ctr"/>
            <a:endParaRPr lang="hu-HU" sz="13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30F58F1C-6958-4929-82C3-38253EBA3B5D}"/>
              </a:ext>
            </a:extLst>
          </p:cNvPr>
          <p:cNvSpPr txBox="1"/>
          <p:nvPr/>
        </p:nvSpPr>
        <p:spPr>
          <a:xfrm>
            <a:off x="5412249" y="619534"/>
            <a:ext cx="1366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b="1" cap="small" dirty="0">
                <a:solidFill>
                  <a:schemeClr val="bg2">
                    <a:lumMod val="25000"/>
                  </a:schemeClr>
                </a:solidFill>
                <a:latin typeface="Bahnschrift Condensed" panose="020B0502040204020203" pitchFamily="34" charset="0"/>
              </a:rPr>
              <a:t>Források</a:t>
            </a:r>
          </a:p>
        </p:txBody>
      </p:sp>
    </p:spTree>
    <p:extLst>
      <p:ext uri="{BB962C8B-B14F-4D97-AF65-F5344CB8AC3E}">
        <p14:creationId xmlns:p14="http://schemas.microsoft.com/office/powerpoint/2010/main" val="1394411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7584FE34-E971-4D2B-BF80-580A6FA0D53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21553" b="7710"/>
          <a:stretch/>
        </p:blipFill>
        <p:spPr>
          <a:xfrm>
            <a:off x="270933" y="338666"/>
            <a:ext cx="11650133" cy="6180667"/>
          </a:xfrm>
          <a:prstGeom prst="rect">
            <a:avLst/>
          </a:prstGeom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id="{9952CD7A-CDCC-4912-8E85-38C6E37E7473}"/>
              </a:ext>
            </a:extLst>
          </p:cNvPr>
          <p:cNvSpPr txBox="1"/>
          <p:nvPr/>
        </p:nvSpPr>
        <p:spPr>
          <a:xfrm>
            <a:off x="3064934" y="2696207"/>
            <a:ext cx="6451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8000" cap="small" dirty="0">
                <a:solidFill>
                  <a:schemeClr val="tx1">
                    <a:lumMod val="75000"/>
                    <a:lumOff val="25000"/>
                  </a:schemeClr>
                </a:solidFill>
                <a:latin typeface="Haettenschweiler" panose="020B0706040902060204" pitchFamily="34" charset="0"/>
              </a:rPr>
              <a:t>Köszönöm a figyelmet!</a:t>
            </a:r>
          </a:p>
        </p:txBody>
      </p:sp>
    </p:spTree>
    <p:extLst>
      <p:ext uri="{BB962C8B-B14F-4D97-AF65-F5344CB8AC3E}">
        <p14:creationId xmlns:p14="http://schemas.microsoft.com/office/powerpoint/2010/main" val="35951955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solidFill>
              <a:schemeClr val="tx2">
                <a:lumMod val="25000"/>
                <a:lumOff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Kép 5" descr="A képen tartás, kéz, férfi, fiatal látható&#10;&#10;Automatikusan generált leírás">
            <a:extLst>
              <a:ext uri="{FF2B5EF4-FFF2-40B4-BE49-F238E27FC236}">
                <a16:creationId xmlns:a16="http://schemas.microsoft.com/office/drawing/2014/main" id="{6507376C-4963-4CC4-BB9F-01DCB38CBE9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2584"/>
          <a:stretch/>
        </p:blipFill>
        <p:spPr>
          <a:xfrm>
            <a:off x="1" y="1"/>
            <a:ext cx="12191998" cy="6858000"/>
          </a:xfrm>
          <a:prstGeom prst="rect">
            <a:avLst/>
          </a:prstGeom>
        </p:spPr>
      </p:pic>
      <p:pic>
        <p:nvPicPr>
          <p:cNvPr id="8" name="Kép 7" descr="A képen tartás, kéz, férfi, fiatal látható&#10;&#10;Automatikusan generált leírás">
            <a:extLst>
              <a:ext uri="{FF2B5EF4-FFF2-40B4-BE49-F238E27FC236}">
                <a16:creationId xmlns:a16="http://schemas.microsoft.com/office/drawing/2014/main" id="{F759932B-CAD8-4802-A6CB-35763F739CC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709" b="92643" l="9952" r="98647">
                        <a14:foregroundMark x1="96812" y1="85435" x2="96812" y2="85435"/>
                        <a14:foregroundMark x1="98647" y1="92643" x2="97488" y2="87688"/>
                        <a14:foregroundMark x1="78454" y1="50150" x2="69275" y2="54655"/>
                        <a14:backgroundMark x1="39130" y1="15165" x2="22802" y2="36186"/>
                        <a14:backgroundMark x1="22802" y1="36186" x2="18454" y2="51201"/>
                        <a14:backgroundMark x1="43478" y1="18168" x2="44155" y2="53453"/>
                        <a14:backgroundMark x1="44155" y1="53453" x2="51014" y2="80330"/>
                        <a14:backgroundMark x1="51014" y1="80330" x2="52754" y2="82282"/>
                      </a14:backgroundRemoval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2584"/>
          <a:stretch/>
        </p:blipFill>
        <p:spPr>
          <a:xfrm>
            <a:off x="2" y="0"/>
            <a:ext cx="12191998" cy="6858001"/>
          </a:xfrm>
          <a:prstGeom prst="rect">
            <a:avLst/>
          </a:prstGeom>
        </p:spPr>
      </p:pic>
      <p:grpSp>
        <p:nvGrpSpPr>
          <p:cNvPr id="10" name="Csoportba foglalás 9">
            <a:extLst>
              <a:ext uri="{FF2B5EF4-FFF2-40B4-BE49-F238E27FC236}">
                <a16:creationId xmlns:a16="http://schemas.microsoft.com/office/drawing/2014/main" id="{0414AA97-111A-480E-9B9F-071807756F4B}"/>
              </a:ext>
            </a:extLst>
          </p:cNvPr>
          <p:cNvGrpSpPr/>
          <p:nvPr/>
        </p:nvGrpSpPr>
        <p:grpSpPr>
          <a:xfrm>
            <a:off x="422030" y="363288"/>
            <a:ext cx="11294107" cy="6131424"/>
            <a:chOff x="422030" y="363288"/>
            <a:chExt cx="11294107" cy="6131424"/>
          </a:xfrm>
        </p:grpSpPr>
        <p:grpSp>
          <p:nvGrpSpPr>
            <p:cNvPr id="12" name="Csoportba foglalás 11">
              <a:extLst>
                <a:ext uri="{FF2B5EF4-FFF2-40B4-BE49-F238E27FC236}">
                  <a16:creationId xmlns:a16="http://schemas.microsoft.com/office/drawing/2014/main" id="{23EF2ABD-E4FF-4274-9E53-E98E48E570F0}"/>
                </a:ext>
              </a:extLst>
            </p:cNvPr>
            <p:cNvGrpSpPr/>
            <p:nvPr/>
          </p:nvGrpSpPr>
          <p:grpSpPr>
            <a:xfrm>
              <a:off x="422030" y="363288"/>
              <a:ext cx="900000" cy="900000"/>
              <a:chOff x="422030" y="363288"/>
              <a:chExt cx="900000" cy="900000"/>
            </a:xfrm>
          </p:grpSpPr>
          <p:cxnSp>
            <p:nvCxnSpPr>
              <p:cNvPr id="22" name="Egyenes összekötő 21">
                <a:extLst>
                  <a:ext uri="{FF2B5EF4-FFF2-40B4-BE49-F238E27FC236}">
                    <a16:creationId xmlns:a16="http://schemas.microsoft.com/office/drawing/2014/main" id="{0B91A319-0F3C-4E09-BAB1-CCE857B76C7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22030" y="363288"/>
                <a:ext cx="900000" cy="0"/>
              </a:xfrm>
              <a:prstGeom prst="line">
                <a:avLst/>
              </a:prstGeom>
              <a:ln w="38100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Egyenes összekötő 22">
                <a:extLst>
                  <a:ext uri="{FF2B5EF4-FFF2-40B4-BE49-F238E27FC236}">
                    <a16:creationId xmlns:a16="http://schemas.microsoft.com/office/drawing/2014/main" id="{C6E94AB1-5D2B-4132-B2AB-57FA12D108D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22030" y="363288"/>
                <a:ext cx="0" cy="900000"/>
              </a:xfrm>
              <a:prstGeom prst="line">
                <a:avLst/>
              </a:prstGeom>
              <a:ln w="38100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Csoportba foglalás 12">
              <a:extLst>
                <a:ext uri="{FF2B5EF4-FFF2-40B4-BE49-F238E27FC236}">
                  <a16:creationId xmlns:a16="http://schemas.microsoft.com/office/drawing/2014/main" id="{E1135BD1-0BA8-4B6E-B63A-557448D6461C}"/>
                </a:ext>
              </a:extLst>
            </p:cNvPr>
            <p:cNvGrpSpPr/>
            <p:nvPr/>
          </p:nvGrpSpPr>
          <p:grpSpPr>
            <a:xfrm rot="16200000">
              <a:off x="475863" y="5594712"/>
              <a:ext cx="900000" cy="900000"/>
              <a:chOff x="422030" y="363288"/>
              <a:chExt cx="900000" cy="900000"/>
            </a:xfrm>
          </p:grpSpPr>
          <p:cxnSp>
            <p:nvCxnSpPr>
              <p:cNvPr id="20" name="Egyenes összekötő 19">
                <a:extLst>
                  <a:ext uri="{FF2B5EF4-FFF2-40B4-BE49-F238E27FC236}">
                    <a16:creationId xmlns:a16="http://schemas.microsoft.com/office/drawing/2014/main" id="{AC0703B2-0C0F-47EB-863A-117CE552428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22030" y="363288"/>
                <a:ext cx="900000" cy="0"/>
              </a:xfrm>
              <a:prstGeom prst="line">
                <a:avLst/>
              </a:prstGeom>
              <a:ln w="38100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Egyenes összekötő 20">
                <a:extLst>
                  <a:ext uri="{FF2B5EF4-FFF2-40B4-BE49-F238E27FC236}">
                    <a16:creationId xmlns:a16="http://schemas.microsoft.com/office/drawing/2014/main" id="{EE26CC5B-9389-4B0F-8C35-A6E95D5A27C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22030" y="363288"/>
                <a:ext cx="0" cy="900000"/>
              </a:xfrm>
              <a:prstGeom prst="line">
                <a:avLst/>
              </a:prstGeom>
              <a:ln w="38100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Csoportba foglalás 13">
              <a:extLst>
                <a:ext uri="{FF2B5EF4-FFF2-40B4-BE49-F238E27FC236}">
                  <a16:creationId xmlns:a16="http://schemas.microsoft.com/office/drawing/2014/main" id="{97C4723A-9381-488F-BEF7-552D1DEF02A0}"/>
                </a:ext>
              </a:extLst>
            </p:cNvPr>
            <p:cNvGrpSpPr/>
            <p:nvPr/>
          </p:nvGrpSpPr>
          <p:grpSpPr>
            <a:xfrm rot="10800000">
              <a:off x="10816137" y="5594712"/>
              <a:ext cx="900000" cy="900000"/>
              <a:chOff x="422030" y="363288"/>
              <a:chExt cx="900000" cy="900000"/>
            </a:xfrm>
          </p:grpSpPr>
          <p:cxnSp>
            <p:nvCxnSpPr>
              <p:cNvPr id="18" name="Egyenes összekötő 17">
                <a:extLst>
                  <a:ext uri="{FF2B5EF4-FFF2-40B4-BE49-F238E27FC236}">
                    <a16:creationId xmlns:a16="http://schemas.microsoft.com/office/drawing/2014/main" id="{BF9DDFDB-7C34-4D5E-9246-8C6F8E94517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22030" y="363288"/>
                <a:ext cx="900000" cy="0"/>
              </a:xfrm>
              <a:prstGeom prst="line">
                <a:avLst/>
              </a:prstGeom>
              <a:ln w="38100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Egyenes összekötő 18">
                <a:extLst>
                  <a:ext uri="{FF2B5EF4-FFF2-40B4-BE49-F238E27FC236}">
                    <a16:creationId xmlns:a16="http://schemas.microsoft.com/office/drawing/2014/main" id="{46956E61-C956-49E1-A231-E960C434DE2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22030" y="363288"/>
                <a:ext cx="0" cy="900000"/>
              </a:xfrm>
              <a:prstGeom prst="line">
                <a:avLst/>
              </a:prstGeom>
              <a:ln w="38100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" name="Csoportba foglalás 14">
              <a:extLst>
                <a:ext uri="{FF2B5EF4-FFF2-40B4-BE49-F238E27FC236}">
                  <a16:creationId xmlns:a16="http://schemas.microsoft.com/office/drawing/2014/main" id="{486976D1-2236-4455-AFAA-4268BD5EE567}"/>
                </a:ext>
              </a:extLst>
            </p:cNvPr>
            <p:cNvGrpSpPr/>
            <p:nvPr/>
          </p:nvGrpSpPr>
          <p:grpSpPr>
            <a:xfrm rot="5400000">
              <a:off x="10816137" y="363288"/>
              <a:ext cx="900000" cy="900000"/>
              <a:chOff x="422030" y="363288"/>
              <a:chExt cx="900000" cy="900000"/>
            </a:xfrm>
          </p:grpSpPr>
          <p:cxnSp>
            <p:nvCxnSpPr>
              <p:cNvPr id="16" name="Egyenes összekötő 15">
                <a:extLst>
                  <a:ext uri="{FF2B5EF4-FFF2-40B4-BE49-F238E27FC236}">
                    <a16:creationId xmlns:a16="http://schemas.microsoft.com/office/drawing/2014/main" id="{FC78A8B1-DCCE-440E-8EA1-E07591E3027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22030" y="363288"/>
                <a:ext cx="900000" cy="0"/>
              </a:xfrm>
              <a:prstGeom prst="line">
                <a:avLst/>
              </a:prstGeom>
              <a:ln w="38100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Egyenes összekötő 16">
                <a:extLst>
                  <a:ext uri="{FF2B5EF4-FFF2-40B4-BE49-F238E27FC236}">
                    <a16:creationId xmlns:a16="http://schemas.microsoft.com/office/drawing/2014/main" id="{ABA4DB17-1FA6-42CB-B1E1-77ABC5B2ADD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22030" y="363288"/>
                <a:ext cx="0" cy="900000"/>
              </a:xfrm>
              <a:prstGeom prst="line">
                <a:avLst/>
              </a:prstGeom>
              <a:ln w="38100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27" name="Kép 26" descr="A képen virág látható&#10;&#10;Automatikusan generált leírás">
            <a:extLst>
              <a:ext uri="{FF2B5EF4-FFF2-40B4-BE49-F238E27FC236}">
                <a16:creationId xmlns:a16="http://schemas.microsoft.com/office/drawing/2014/main" id="{0118E845-B070-4D08-AD91-A87801CF1EF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221" b="38483"/>
          <a:stretch/>
        </p:blipFill>
        <p:spPr>
          <a:xfrm>
            <a:off x="513138" y="707961"/>
            <a:ext cx="6462310" cy="568041"/>
          </a:xfrm>
          <a:prstGeom prst="rect">
            <a:avLst/>
          </a:prstGeom>
        </p:spPr>
      </p:pic>
      <p:pic>
        <p:nvPicPr>
          <p:cNvPr id="31" name="Kép 30">
            <a:extLst>
              <a:ext uri="{FF2B5EF4-FFF2-40B4-BE49-F238E27FC236}">
                <a16:creationId xmlns:a16="http://schemas.microsoft.com/office/drawing/2014/main" id="{6B8B90C2-FA15-4621-9F79-B96151399AB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138" y="1890815"/>
            <a:ext cx="5498425" cy="3993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6615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Kép 19">
            <a:extLst>
              <a:ext uri="{FF2B5EF4-FFF2-40B4-BE49-F238E27FC236}">
                <a16:creationId xmlns:a16="http://schemas.microsoft.com/office/drawing/2014/main" id="{4EFB7AE8-9ECD-41A3-9630-941EFFF1508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  <a14:imgEffect>
                      <a14:brightnessContrast bright="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2" name="Picture 2" descr="Könyv: Vádirat (Pan-Dji)">
            <a:extLst>
              <a:ext uri="{FF2B5EF4-FFF2-40B4-BE49-F238E27FC236}">
                <a16:creationId xmlns:a16="http://schemas.microsoft.com/office/drawing/2014/main" id="{80C67152-4882-49B9-9F8E-D44418EF79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7636" y="813288"/>
            <a:ext cx="1717770" cy="2825732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Kép 23">
            <a:extLst>
              <a:ext uri="{FF2B5EF4-FFF2-40B4-BE49-F238E27FC236}">
                <a16:creationId xmlns:a16="http://schemas.microsoft.com/office/drawing/2014/main" id="{C4CF2E42-797F-4111-8661-3EC044926AB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4" t="4629" r="4293" b="5037"/>
          <a:stretch/>
        </p:blipFill>
        <p:spPr>
          <a:xfrm>
            <a:off x="8194816" y="3889107"/>
            <a:ext cx="2823410" cy="2310064"/>
          </a:xfrm>
          <a:prstGeom prst="rect">
            <a:avLst/>
          </a:prstGeom>
          <a:effectLst>
            <a:softEdge rad="31750"/>
          </a:effectLst>
        </p:spPr>
      </p:pic>
      <p:grpSp>
        <p:nvGrpSpPr>
          <p:cNvPr id="6" name="Csoportba foglalás 5">
            <a:extLst>
              <a:ext uri="{FF2B5EF4-FFF2-40B4-BE49-F238E27FC236}">
                <a16:creationId xmlns:a16="http://schemas.microsoft.com/office/drawing/2014/main" id="{1B841EAA-A9D7-48C0-9905-BA65A0CC76B1}"/>
              </a:ext>
            </a:extLst>
          </p:cNvPr>
          <p:cNvGrpSpPr/>
          <p:nvPr/>
        </p:nvGrpSpPr>
        <p:grpSpPr>
          <a:xfrm>
            <a:off x="422030" y="363288"/>
            <a:ext cx="11294107" cy="6131424"/>
            <a:chOff x="422030" y="363288"/>
            <a:chExt cx="11294107" cy="6131424"/>
          </a:xfrm>
        </p:grpSpPr>
        <p:grpSp>
          <p:nvGrpSpPr>
            <p:cNvPr id="7" name="Csoportba foglalás 6">
              <a:extLst>
                <a:ext uri="{FF2B5EF4-FFF2-40B4-BE49-F238E27FC236}">
                  <a16:creationId xmlns:a16="http://schemas.microsoft.com/office/drawing/2014/main" id="{8164367C-F087-4F04-A8D5-D97257971BFF}"/>
                </a:ext>
              </a:extLst>
            </p:cNvPr>
            <p:cNvGrpSpPr/>
            <p:nvPr/>
          </p:nvGrpSpPr>
          <p:grpSpPr>
            <a:xfrm>
              <a:off x="422030" y="363288"/>
              <a:ext cx="900000" cy="900000"/>
              <a:chOff x="422030" y="363288"/>
              <a:chExt cx="900000" cy="900000"/>
            </a:xfrm>
          </p:grpSpPr>
          <p:cxnSp>
            <p:nvCxnSpPr>
              <p:cNvPr id="18" name="Egyenes összekötő 17">
                <a:extLst>
                  <a:ext uri="{FF2B5EF4-FFF2-40B4-BE49-F238E27FC236}">
                    <a16:creationId xmlns:a16="http://schemas.microsoft.com/office/drawing/2014/main" id="{FF1F6EB2-1CAB-4D5B-8575-0802C2053E7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22030" y="363288"/>
                <a:ext cx="900000" cy="0"/>
              </a:xfrm>
              <a:prstGeom prst="line">
                <a:avLst/>
              </a:prstGeom>
              <a:ln w="38100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Egyenes összekötő 18">
                <a:extLst>
                  <a:ext uri="{FF2B5EF4-FFF2-40B4-BE49-F238E27FC236}">
                    <a16:creationId xmlns:a16="http://schemas.microsoft.com/office/drawing/2014/main" id="{B399540E-A448-47C1-AC1C-BB11B99E06B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22030" y="363288"/>
                <a:ext cx="0" cy="900000"/>
              </a:xfrm>
              <a:prstGeom prst="line">
                <a:avLst/>
              </a:prstGeom>
              <a:ln w="38100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" name="Csoportba foglalás 7">
              <a:extLst>
                <a:ext uri="{FF2B5EF4-FFF2-40B4-BE49-F238E27FC236}">
                  <a16:creationId xmlns:a16="http://schemas.microsoft.com/office/drawing/2014/main" id="{1FFAD18A-9C3C-4BEB-B418-E7BE96D09C1B}"/>
                </a:ext>
              </a:extLst>
            </p:cNvPr>
            <p:cNvGrpSpPr/>
            <p:nvPr/>
          </p:nvGrpSpPr>
          <p:grpSpPr>
            <a:xfrm rot="16200000">
              <a:off x="475863" y="5594712"/>
              <a:ext cx="900000" cy="900000"/>
              <a:chOff x="422030" y="363288"/>
              <a:chExt cx="900000" cy="900000"/>
            </a:xfrm>
          </p:grpSpPr>
          <p:cxnSp>
            <p:nvCxnSpPr>
              <p:cNvPr id="16" name="Egyenes összekötő 15">
                <a:extLst>
                  <a:ext uri="{FF2B5EF4-FFF2-40B4-BE49-F238E27FC236}">
                    <a16:creationId xmlns:a16="http://schemas.microsoft.com/office/drawing/2014/main" id="{2F5CEBF0-8827-494A-A8BE-4AEED1ADD63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22030" y="363288"/>
                <a:ext cx="900000" cy="0"/>
              </a:xfrm>
              <a:prstGeom prst="line">
                <a:avLst/>
              </a:prstGeom>
              <a:ln w="38100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Egyenes összekötő 16">
                <a:extLst>
                  <a:ext uri="{FF2B5EF4-FFF2-40B4-BE49-F238E27FC236}">
                    <a16:creationId xmlns:a16="http://schemas.microsoft.com/office/drawing/2014/main" id="{DED0CFB9-DC67-44DB-8ABC-BC6B10E8C52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22030" y="363288"/>
                <a:ext cx="0" cy="900000"/>
              </a:xfrm>
              <a:prstGeom prst="line">
                <a:avLst/>
              </a:prstGeom>
              <a:ln w="38100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" name="Csoportba foglalás 8">
              <a:extLst>
                <a:ext uri="{FF2B5EF4-FFF2-40B4-BE49-F238E27FC236}">
                  <a16:creationId xmlns:a16="http://schemas.microsoft.com/office/drawing/2014/main" id="{626E2318-4BFF-458E-9F5D-8EDCD81A397D}"/>
                </a:ext>
              </a:extLst>
            </p:cNvPr>
            <p:cNvGrpSpPr/>
            <p:nvPr/>
          </p:nvGrpSpPr>
          <p:grpSpPr>
            <a:xfrm rot="10800000">
              <a:off x="10816137" y="5594712"/>
              <a:ext cx="900000" cy="900000"/>
              <a:chOff x="422030" y="363288"/>
              <a:chExt cx="900000" cy="900000"/>
            </a:xfrm>
          </p:grpSpPr>
          <p:cxnSp>
            <p:nvCxnSpPr>
              <p:cNvPr id="14" name="Egyenes összekötő 13">
                <a:extLst>
                  <a:ext uri="{FF2B5EF4-FFF2-40B4-BE49-F238E27FC236}">
                    <a16:creationId xmlns:a16="http://schemas.microsoft.com/office/drawing/2014/main" id="{C4E461D2-E9A1-47D2-87C5-64C349EACE2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22030" y="363288"/>
                <a:ext cx="900000" cy="0"/>
              </a:xfrm>
              <a:prstGeom prst="line">
                <a:avLst/>
              </a:prstGeom>
              <a:ln w="38100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Egyenes összekötő 14">
                <a:extLst>
                  <a:ext uri="{FF2B5EF4-FFF2-40B4-BE49-F238E27FC236}">
                    <a16:creationId xmlns:a16="http://schemas.microsoft.com/office/drawing/2014/main" id="{66F6E984-932A-474B-AB1B-DE98C872CE6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22030" y="363288"/>
                <a:ext cx="0" cy="900000"/>
              </a:xfrm>
              <a:prstGeom prst="line">
                <a:avLst/>
              </a:prstGeom>
              <a:ln w="38100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Csoportba foglalás 9">
              <a:extLst>
                <a:ext uri="{FF2B5EF4-FFF2-40B4-BE49-F238E27FC236}">
                  <a16:creationId xmlns:a16="http://schemas.microsoft.com/office/drawing/2014/main" id="{F613FC57-C436-4CBD-A790-A33DCED6B5C6}"/>
                </a:ext>
              </a:extLst>
            </p:cNvPr>
            <p:cNvGrpSpPr/>
            <p:nvPr/>
          </p:nvGrpSpPr>
          <p:grpSpPr>
            <a:xfrm rot="5400000">
              <a:off x="10816137" y="363288"/>
              <a:ext cx="900000" cy="900000"/>
              <a:chOff x="422030" y="363288"/>
              <a:chExt cx="900000" cy="900000"/>
            </a:xfrm>
          </p:grpSpPr>
          <p:cxnSp>
            <p:nvCxnSpPr>
              <p:cNvPr id="11" name="Egyenes összekötő 10">
                <a:extLst>
                  <a:ext uri="{FF2B5EF4-FFF2-40B4-BE49-F238E27FC236}">
                    <a16:creationId xmlns:a16="http://schemas.microsoft.com/office/drawing/2014/main" id="{BF80472B-33F1-4E7C-AD2D-21333F684F6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22030" y="363288"/>
                <a:ext cx="900000" cy="0"/>
              </a:xfrm>
              <a:prstGeom prst="line">
                <a:avLst/>
              </a:prstGeom>
              <a:ln w="38100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Egyenes összekötő 12">
                <a:extLst>
                  <a:ext uri="{FF2B5EF4-FFF2-40B4-BE49-F238E27FC236}">
                    <a16:creationId xmlns:a16="http://schemas.microsoft.com/office/drawing/2014/main" id="{AA2DA167-9EED-403D-AAB3-D1EBD04B806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22030" y="363288"/>
                <a:ext cx="0" cy="900000"/>
              </a:xfrm>
              <a:prstGeom prst="line">
                <a:avLst/>
              </a:prstGeom>
              <a:ln w="38100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4" name="Kép 3">
            <a:extLst>
              <a:ext uri="{FF2B5EF4-FFF2-40B4-BE49-F238E27FC236}">
                <a16:creationId xmlns:a16="http://schemas.microsoft.com/office/drawing/2014/main" id="{48D43ED6-C05F-4E70-9A31-B79B541C9C7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11" t="32641" r="18211" b="35723"/>
          <a:stretch/>
        </p:blipFill>
        <p:spPr>
          <a:xfrm>
            <a:off x="571488" y="571033"/>
            <a:ext cx="3665064" cy="761657"/>
          </a:xfrm>
          <a:prstGeom prst="rect">
            <a:avLst/>
          </a:prstGeom>
        </p:spPr>
      </p:pic>
      <p:pic>
        <p:nvPicPr>
          <p:cNvPr id="21" name="Kép 20" descr="A képen képernyőkép látható&#10;&#10;Automatikusan generált leírás">
            <a:extLst>
              <a:ext uri="{FF2B5EF4-FFF2-40B4-BE49-F238E27FC236}">
                <a16:creationId xmlns:a16="http://schemas.microsoft.com/office/drawing/2014/main" id="{5B022036-49C9-473A-91EC-6B2AFD78176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415" y="1540434"/>
            <a:ext cx="6529290" cy="4658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8919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>
            <a:extLst>
              <a:ext uri="{FF2B5EF4-FFF2-40B4-BE49-F238E27FC236}">
                <a16:creationId xmlns:a16="http://schemas.microsoft.com/office/drawing/2014/main" id="{D5EDEDDA-75F1-48B4-BF91-3D052F9B672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  <a14:imgEffect>
                      <a14:brightnessContrast bright="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Kép 2" descr="A képen asztal, ülő, iroda, zacskó látható&#10;&#10;Automatikusan generált leírás">
            <a:extLst>
              <a:ext uri="{FF2B5EF4-FFF2-40B4-BE49-F238E27FC236}">
                <a16:creationId xmlns:a16="http://schemas.microsoft.com/office/drawing/2014/main" id="{14C66602-8FE2-4A03-BA8C-2319C4DB26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995" y="3664209"/>
            <a:ext cx="4248273" cy="2390619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ADB00E59-D23D-43D9-BC1A-CA06F3E749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1490" y="913248"/>
            <a:ext cx="4257283" cy="2390628"/>
          </a:xfrm>
          <a:prstGeom prst="rect">
            <a:avLst/>
          </a:prstGeom>
          <a:effectLst>
            <a:softEdge rad="31750"/>
          </a:effectLst>
        </p:spPr>
      </p:pic>
      <p:grpSp>
        <p:nvGrpSpPr>
          <p:cNvPr id="6" name="Csoportba foglalás 5">
            <a:extLst>
              <a:ext uri="{FF2B5EF4-FFF2-40B4-BE49-F238E27FC236}">
                <a16:creationId xmlns:a16="http://schemas.microsoft.com/office/drawing/2014/main" id="{49D0F72E-B543-4844-96F0-EFD375A3ABD1}"/>
              </a:ext>
            </a:extLst>
          </p:cNvPr>
          <p:cNvGrpSpPr/>
          <p:nvPr/>
        </p:nvGrpSpPr>
        <p:grpSpPr>
          <a:xfrm>
            <a:off x="422030" y="363288"/>
            <a:ext cx="11294107" cy="6131424"/>
            <a:chOff x="422030" y="363288"/>
            <a:chExt cx="11294107" cy="6131424"/>
          </a:xfrm>
        </p:grpSpPr>
        <p:grpSp>
          <p:nvGrpSpPr>
            <p:cNvPr id="7" name="Csoportba foglalás 6">
              <a:extLst>
                <a:ext uri="{FF2B5EF4-FFF2-40B4-BE49-F238E27FC236}">
                  <a16:creationId xmlns:a16="http://schemas.microsoft.com/office/drawing/2014/main" id="{23A754B0-C2B3-43E1-A76B-700E23B0D490}"/>
                </a:ext>
              </a:extLst>
            </p:cNvPr>
            <p:cNvGrpSpPr/>
            <p:nvPr/>
          </p:nvGrpSpPr>
          <p:grpSpPr>
            <a:xfrm>
              <a:off x="422030" y="363288"/>
              <a:ext cx="900000" cy="900000"/>
              <a:chOff x="422030" y="363288"/>
              <a:chExt cx="900000" cy="900000"/>
            </a:xfrm>
          </p:grpSpPr>
          <p:cxnSp>
            <p:nvCxnSpPr>
              <p:cNvPr id="18" name="Egyenes összekötő 17">
                <a:extLst>
                  <a:ext uri="{FF2B5EF4-FFF2-40B4-BE49-F238E27FC236}">
                    <a16:creationId xmlns:a16="http://schemas.microsoft.com/office/drawing/2014/main" id="{60A4AF54-54B2-46D7-AC69-91DDDB61CD4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22030" y="363288"/>
                <a:ext cx="900000" cy="0"/>
              </a:xfrm>
              <a:prstGeom prst="line">
                <a:avLst/>
              </a:prstGeom>
              <a:ln w="38100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Egyenes összekötő 18">
                <a:extLst>
                  <a:ext uri="{FF2B5EF4-FFF2-40B4-BE49-F238E27FC236}">
                    <a16:creationId xmlns:a16="http://schemas.microsoft.com/office/drawing/2014/main" id="{5ACE7696-DA4D-411E-A0CB-F8D02231030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22030" y="363288"/>
                <a:ext cx="0" cy="900000"/>
              </a:xfrm>
              <a:prstGeom prst="line">
                <a:avLst/>
              </a:prstGeom>
              <a:ln w="38100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" name="Csoportba foglalás 8">
              <a:extLst>
                <a:ext uri="{FF2B5EF4-FFF2-40B4-BE49-F238E27FC236}">
                  <a16:creationId xmlns:a16="http://schemas.microsoft.com/office/drawing/2014/main" id="{82C51CF4-2CDB-4E3A-BCCD-E8FFCC169CDC}"/>
                </a:ext>
              </a:extLst>
            </p:cNvPr>
            <p:cNvGrpSpPr/>
            <p:nvPr/>
          </p:nvGrpSpPr>
          <p:grpSpPr>
            <a:xfrm rot="16200000">
              <a:off x="475863" y="5594712"/>
              <a:ext cx="900000" cy="900000"/>
              <a:chOff x="422030" y="363288"/>
              <a:chExt cx="900000" cy="900000"/>
            </a:xfrm>
          </p:grpSpPr>
          <p:cxnSp>
            <p:nvCxnSpPr>
              <p:cNvPr id="16" name="Egyenes összekötő 15">
                <a:extLst>
                  <a:ext uri="{FF2B5EF4-FFF2-40B4-BE49-F238E27FC236}">
                    <a16:creationId xmlns:a16="http://schemas.microsoft.com/office/drawing/2014/main" id="{3EB08020-7F80-4C9C-9D5E-59AF2FDA53C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22030" y="363288"/>
                <a:ext cx="900000" cy="0"/>
              </a:xfrm>
              <a:prstGeom prst="line">
                <a:avLst/>
              </a:prstGeom>
              <a:ln w="38100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Egyenes összekötő 16">
                <a:extLst>
                  <a:ext uri="{FF2B5EF4-FFF2-40B4-BE49-F238E27FC236}">
                    <a16:creationId xmlns:a16="http://schemas.microsoft.com/office/drawing/2014/main" id="{D5198B2B-D838-40DB-A573-91D6053BA57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22030" y="363288"/>
                <a:ext cx="0" cy="900000"/>
              </a:xfrm>
              <a:prstGeom prst="line">
                <a:avLst/>
              </a:prstGeom>
              <a:ln w="38100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Csoportba foglalás 9">
              <a:extLst>
                <a:ext uri="{FF2B5EF4-FFF2-40B4-BE49-F238E27FC236}">
                  <a16:creationId xmlns:a16="http://schemas.microsoft.com/office/drawing/2014/main" id="{7FCC55F5-0CA8-40D6-9E44-021757E6E9F3}"/>
                </a:ext>
              </a:extLst>
            </p:cNvPr>
            <p:cNvGrpSpPr/>
            <p:nvPr/>
          </p:nvGrpSpPr>
          <p:grpSpPr>
            <a:xfrm rot="10800000">
              <a:off x="10816137" y="5594712"/>
              <a:ext cx="900000" cy="900000"/>
              <a:chOff x="422030" y="363288"/>
              <a:chExt cx="900000" cy="900000"/>
            </a:xfrm>
          </p:grpSpPr>
          <p:cxnSp>
            <p:nvCxnSpPr>
              <p:cNvPr id="14" name="Egyenes összekötő 13">
                <a:extLst>
                  <a:ext uri="{FF2B5EF4-FFF2-40B4-BE49-F238E27FC236}">
                    <a16:creationId xmlns:a16="http://schemas.microsoft.com/office/drawing/2014/main" id="{D6CB6505-885A-45CA-ACE8-39A003E4B57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22030" y="363288"/>
                <a:ext cx="900000" cy="0"/>
              </a:xfrm>
              <a:prstGeom prst="line">
                <a:avLst/>
              </a:prstGeom>
              <a:ln w="38100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Egyenes összekötő 14">
                <a:extLst>
                  <a:ext uri="{FF2B5EF4-FFF2-40B4-BE49-F238E27FC236}">
                    <a16:creationId xmlns:a16="http://schemas.microsoft.com/office/drawing/2014/main" id="{D05A0BB4-D0AE-4526-909F-C647DDE8FC3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22030" y="363288"/>
                <a:ext cx="0" cy="900000"/>
              </a:xfrm>
              <a:prstGeom prst="line">
                <a:avLst/>
              </a:prstGeom>
              <a:ln w="38100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Csoportba foglalás 10">
              <a:extLst>
                <a:ext uri="{FF2B5EF4-FFF2-40B4-BE49-F238E27FC236}">
                  <a16:creationId xmlns:a16="http://schemas.microsoft.com/office/drawing/2014/main" id="{A4AFB51C-09A9-4157-B964-5D8B0453C62A}"/>
                </a:ext>
              </a:extLst>
            </p:cNvPr>
            <p:cNvGrpSpPr/>
            <p:nvPr/>
          </p:nvGrpSpPr>
          <p:grpSpPr>
            <a:xfrm rot="5400000">
              <a:off x="10816137" y="363288"/>
              <a:ext cx="900000" cy="900000"/>
              <a:chOff x="422030" y="363288"/>
              <a:chExt cx="900000" cy="900000"/>
            </a:xfrm>
          </p:grpSpPr>
          <p:cxnSp>
            <p:nvCxnSpPr>
              <p:cNvPr id="12" name="Egyenes összekötő 11">
                <a:extLst>
                  <a:ext uri="{FF2B5EF4-FFF2-40B4-BE49-F238E27FC236}">
                    <a16:creationId xmlns:a16="http://schemas.microsoft.com/office/drawing/2014/main" id="{52809A25-CB1E-44D1-A30C-2067E133501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22030" y="363288"/>
                <a:ext cx="900000" cy="0"/>
              </a:xfrm>
              <a:prstGeom prst="line">
                <a:avLst/>
              </a:prstGeom>
              <a:ln w="38100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Egyenes összekötő 12">
                <a:extLst>
                  <a:ext uri="{FF2B5EF4-FFF2-40B4-BE49-F238E27FC236}">
                    <a16:creationId xmlns:a16="http://schemas.microsoft.com/office/drawing/2014/main" id="{E1376D8E-AEB4-47DE-A6A0-0D60C6326E8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22030" y="363288"/>
                <a:ext cx="0" cy="900000"/>
              </a:xfrm>
              <a:prstGeom prst="line">
                <a:avLst/>
              </a:prstGeom>
              <a:ln w="38100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22" name="Kép 21" descr="A képen képernyőkép látható&#10;&#10;Automatikusan generált leírás">
            <a:extLst>
              <a:ext uri="{FF2B5EF4-FFF2-40B4-BE49-F238E27FC236}">
                <a16:creationId xmlns:a16="http://schemas.microsoft.com/office/drawing/2014/main" id="{56BB4B01-7B71-44AF-AF81-3A836AB8A6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399" y="1263288"/>
            <a:ext cx="5891243" cy="5360327"/>
          </a:xfrm>
          <a:prstGeom prst="rect">
            <a:avLst/>
          </a:prstGeom>
        </p:spPr>
      </p:pic>
      <p:pic>
        <p:nvPicPr>
          <p:cNvPr id="28" name="Ábra 27" descr="Lefelé mutató nyíl">
            <a:extLst>
              <a:ext uri="{FF2B5EF4-FFF2-40B4-BE49-F238E27FC236}">
                <a16:creationId xmlns:a16="http://schemas.microsoft.com/office/drawing/2014/main" id="{13983CCF-FEB2-4682-BE47-2A9213B9482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t="59611"/>
          <a:stretch/>
        </p:blipFill>
        <p:spPr>
          <a:xfrm>
            <a:off x="7954666" y="1981519"/>
            <a:ext cx="706916" cy="353458"/>
          </a:xfrm>
          <a:prstGeom prst="rect">
            <a:avLst/>
          </a:prstGeom>
        </p:spPr>
      </p:pic>
      <p:pic>
        <p:nvPicPr>
          <p:cNvPr id="29" name="Ábra 28" descr="Lefelé mutató nyíl">
            <a:extLst>
              <a:ext uri="{FF2B5EF4-FFF2-40B4-BE49-F238E27FC236}">
                <a16:creationId xmlns:a16="http://schemas.microsoft.com/office/drawing/2014/main" id="{913D0C3B-CEB6-49F5-B844-9ED6891B26D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t="59611"/>
          <a:stretch/>
        </p:blipFill>
        <p:spPr>
          <a:xfrm>
            <a:off x="7830258" y="3487480"/>
            <a:ext cx="706916" cy="353458"/>
          </a:xfrm>
          <a:prstGeom prst="rect">
            <a:avLst/>
          </a:prstGeom>
        </p:spPr>
      </p:pic>
      <p:pic>
        <p:nvPicPr>
          <p:cNvPr id="30" name="Ábra 29" descr="Lefelé mutató nyíl">
            <a:extLst>
              <a:ext uri="{FF2B5EF4-FFF2-40B4-BE49-F238E27FC236}">
                <a16:creationId xmlns:a16="http://schemas.microsoft.com/office/drawing/2014/main" id="{35A1F5DA-9BEA-4672-B82E-926A554E445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t="59611"/>
          <a:stretch/>
        </p:blipFill>
        <p:spPr>
          <a:xfrm>
            <a:off x="7123342" y="5334941"/>
            <a:ext cx="706916" cy="353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4793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Kép 11">
            <a:extLst>
              <a:ext uri="{FF2B5EF4-FFF2-40B4-BE49-F238E27FC236}">
                <a16:creationId xmlns:a16="http://schemas.microsoft.com/office/drawing/2014/main" id="{A0BB4031-4C9F-490D-875F-05D05FD73C5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  <a14:imgEffect>
                      <a14:brightnessContrast bright="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2DC3024B-3C3D-4718-A1D0-0E55CD993D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2058" y="813288"/>
            <a:ext cx="3395887" cy="2402590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2052" name="Picture 4" descr="Kim's cars highlight North Korean back door to luxury - Nikkei ...">
            <a:extLst>
              <a:ext uri="{FF2B5EF4-FFF2-40B4-BE49-F238E27FC236}">
                <a16:creationId xmlns:a16="http://schemas.microsoft.com/office/drawing/2014/main" id="{65A8C0E9-A1DD-49D3-AE4C-0E58FD6C6E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2058" y="3476936"/>
            <a:ext cx="4084935" cy="2297776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Csoportba foglalás 12">
            <a:extLst>
              <a:ext uri="{FF2B5EF4-FFF2-40B4-BE49-F238E27FC236}">
                <a16:creationId xmlns:a16="http://schemas.microsoft.com/office/drawing/2014/main" id="{232420A8-3A32-4D49-9B76-922D65800CBF}"/>
              </a:ext>
            </a:extLst>
          </p:cNvPr>
          <p:cNvGrpSpPr/>
          <p:nvPr/>
        </p:nvGrpSpPr>
        <p:grpSpPr>
          <a:xfrm>
            <a:off x="422030" y="363288"/>
            <a:ext cx="11294107" cy="6131424"/>
            <a:chOff x="422030" y="363288"/>
            <a:chExt cx="11294107" cy="6131424"/>
          </a:xfrm>
        </p:grpSpPr>
        <p:grpSp>
          <p:nvGrpSpPr>
            <p:cNvPr id="14" name="Csoportba foglalás 13">
              <a:extLst>
                <a:ext uri="{FF2B5EF4-FFF2-40B4-BE49-F238E27FC236}">
                  <a16:creationId xmlns:a16="http://schemas.microsoft.com/office/drawing/2014/main" id="{7EBDE012-F4A2-438C-9C71-6CE88ED8A741}"/>
                </a:ext>
              </a:extLst>
            </p:cNvPr>
            <p:cNvGrpSpPr/>
            <p:nvPr/>
          </p:nvGrpSpPr>
          <p:grpSpPr>
            <a:xfrm>
              <a:off x="422030" y="363288"/>
              <a:ext cx="900000" cy="900000"/>
              <a:chOff x="422030" y="363288"/>
              <a:chExt cx="900000" cy="900000"/>
            </a:xfrm>
          </p:grpSpPr>
          <p:cxnSp>
            <p:nvCxnSpPr>
              <p:cNvPr id="24" name="Egyenes összekötő 23">
                <a:extLst>
                  <a:ext uri="{FF2B5EF4-FFF2-40B4-BE49-F238E27FC236}">
                    <a16:creationId xmlns:a16="http://schemas.microsoft.com/office/drawing/2014/main" id="{30D223D7-DD01-48D5-8770-821A1FD4BC4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22030" y="363288"/>
                <a:ext cx="900000" cy="0"/>
              </a:xfrm>
              <a:prstGeom prst="line">
                <a:avLst/>
              </a:prstGeom>
              <a:ln w="38100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Egyenes összekötő 24">
                <a:extLst>
                  <a:ext uri="{FF2B5EF4-FFF2-40B4-BE49-F238E27FC236}">
                    <a16:creationId xmlns:a16="http://schemas.microsoft.com/office/drawing/2014/main" id="{2F1990B1-599F-4001-A089-CDF19B79E14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22030" y="363288"/>
                <a:ext cx="0" cy="900000"/>
              </a:xfrm>
              <a:prstGeom prst="line">
                <a:avLst/>
              </a:prstGeom>
              <a:ln w="38100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" name="Csoportba foglalás 14">
              <a:extLst>
                <a:ext uri="{FF2B5EF4-FFF2-40B4-BE49-F238E27FC236}">
                  <a16:creationId xmlns:a16="http://schemas.microsoft.com/office/drawing/2014/main" id="{700CAF20-2FB9-42E5-8B43-AE9B294B822C}"/>
                </a:ext>
              </a:extLst>
            </p:cNvPr>
            <p:cNvGrpSpPr/>
            <p:nvPr/>
          </p:nvGrpSpPr>
          <p:grpSpPr>
            <a:xfrm rot="16200000">
              <a:off x="475863" y="5594712"/>
              <a:ext cx="900000" cy="900000"/>
              <a:chOff x="422030" y="363288"/>
              <a:chExt cx="900000" cy="900000"/>
            </a:xfrm>
          </p:grpSpPr>
          <p:cxnSp>
            <p:nvCxnSpPr>
              <p:cNvPr id="22" name="Egyenes összekötő 21">
                <a:extLst>
                  <a:ext uri="{FF2B5EF4-FFF2-40B4-BE49-F238E27FC236}">
                    <a16:creationId xmlns:a16="http://schemas.microsoft.com/office/drawing/2014/main" id="{F94D3945-05AA-4122-933B-00D5363D02F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22030" y="363288"/>
                <a:ext cx="900000" cy="0"/>
              </a:xfrm>
              <a:prstGeom prst="line">
                <a:avLst/>
              </a:prstGeom>
              <a:ln w="38100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Egyenes összekötő 22">
                <a:extLst>
                  <a:ext uri="{FF2B5EF4-FFF2-40B4-BE49-F238E27FC236}">
                    <a16:creationId xmlns:a16="http://schemas.microsoft.com/office/drawing/2014/main" id="{E426E59D-B834-448E-B194-E91B22DB058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22030" y="363288"/>
                <a:ext cx="0" cy="900000"/>
              </a:xfrm>
              <a:prstGeom prst="line">
                <a:avLst/>
              </a:prstGeom>
              <a:ln w="38100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Csoportba foglalás 15">
              <a:extLst>
                <a:ext uri="{FF2B5EF4-FFF2-40B4-BE49-F238E27FC236}">
                  <a16:creationId xmlns:a16="http://schemas.microsoft.com/office/drawing/2014/main" id="{38BCF4B1-A273-4584-8738-0E3B573EFE92}"/>
                </a:ext>
              </a:extLst>
            </p:cNvPr>
            <p:cNvGrpSpPr/>
            <p:nvPr/>
          </p:nvGrpSpPr>
          <p:grpSpPr>
            <a:xfrm rot="10800000">
              <a:off x="10816137" y="5594712"/>
              <a:ext cx="900000" cy="900000"/>
              <a:chOff x="422030" y="363288"/>
              <a:chExt cx="900000" cy="900000"/>
            </a:xfrm>
          </p:grpSpPr>
          <p:cxnSp>
            <p:nvCxnSpPr>
              <p:cNvPr id="20" name="Egyenes összekötő 19">
                <a:extLst>
                  <a:ext uri="{FF2B5EF4-FFF2-40B4-BE49-F238E27FC236}">
                    <a16:creationId xmlns:a16="http://schemas.microsoft.com/office/drawing/2014/main" id="{D03064A3-E6DA-4C23-ABD2-A06143F161A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22030" y="363288"/>
                <a:ext cx="900000" cy="0"/>
              </a:xfrm>
              <a:prstGeom prst="line">
                <a:avLst/>
              </a:prstGeom>
              <a:ln w="38100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Egyenes összekötő 20">
                <a:extLst>
                  <a:ext uri="{FF2B5EF4-FFF2-40B4-BE49-F238E27FC236}">
                    <a16:creationId xmlns:a16="http://schemas.microsoft.com/office/drawing/2014/main" id="{2F63A2A3-6B6B-4E5C-B946-AA19E40320B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22030" y="363288"/>
                <a:ext cx="0" cy="900000"/>
              </a:xfrm>
              <a:prstGeom prst="line">
                <a:avLst/>
              </a:prstGeom>
              <a:ln w="38100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" name="Csoportba foglalás 16">
              <a:extLst>
                <a:ext uri="{FF2B5EF4-FFF2-40B4-BE49-F238E27FC236}">
                  <a16:creationId xmlns:a16="http://schemas.microsoft.com/office/drawing/2014/main" id="{2DE0E3A1-3B43-47ED-BA54-CE2B47077534}"/>
                </a:ext>
              </a:extLst>
            </p:cNvPr>
            <p:cNvGrpSpPr/>
            <p:nvPr/>
          </p:nvGrpSpPr>
          <p:grpSpPr>
            <a:xfrm rot="5400000">
              <a:off x="10816137" y="363288"/>
              <a:ext cx="900000" cy="900000"/>
              <a:chOff x="422030" y="363288"/>
              <a:chExt cx="900000" cy="900000"/>
            </a:xfrm>
          </p:grpSpPr>
          <p:cxnSp>
            <p:nvCxnSpPr>
              <p:cNvPr id="18" name="Egyenes összekötő 17">
                <a:extLst>
                  <a:ext uri="{FF2B5EF4-FFF2-40B4-BE49-F238E27FC236}">
                    <a16:creationId xmlns:a16="http://schemas.microsoft.com/office/drawing/2014/main" id="{3BFC1944-341A-444B-90B2-C51E8F0CCDC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22030" y="363288"/>
                <a:ext cx="900000" cy="0"/>
              </a:xfrm>
              <a:prstGeom prst="line">
                <a:avLst/>
              </a:prstGeom>
              <a:ln w="38100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Egyenes összekötő 18">
                <a:extLst>
                  <a:ext uri="{FF2B5EF4-FFF2-40B4-BE49-F238E27FC236}">
                    <a16:creationId xmlns:a16="http://schemas.microsoft.com/office/drawing/2014/main" id="{468BEF2B-CECD-488D-8753-D773BDAF83C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22030" y="363288"/>
                <a:ext cx="0" cy="900000"/>
              </a:xfrm>
              <a:prstGeom prst="line">
                <a:avLst/>
              </a:prstGeom>
              <a:ln w="38100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3" name="Kép 2" descr="A képen virág látható&#10;&#10;Automatikusan generált leírás">
            <a:extLst>
              <a:ext uri="{FF2B5EF4-FFF2-40B4-BE49-F238E27FC236}">
                <a16:creationId xmlns:a16="http://schemas.microsoft.com/office/drawing/2014/main" id="{FBE59F73-C6B3-4E00-95FB-51EE1D315ED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83" t="32999" r="32925" b="36771"/>
          <a:stretch/>
        </p:blipFill>
        <p:spPr>
          <a:xfrm>
            <a:off x="5286387" y="5774712"/>
            <a:ext cx="2012617" cy="720000"/>
          </a:xfrm>
          <a:prstGeom prst="rect">
            <a:avLst/>
          </a:prstGeom>
        </p:spPr>
      </p:pic>
      <p:pic>
        <p:nvPicPr>
          <p:cNvPr id="5" name="Kép 4" descr="A képen virág látható&#10;&#10;Automatikusan generált leírás">
            <a:extLst>
              <a:ext uri="{FF2B5EF4-FFF2-40B4-BE49-F238E27FC236}">
                <a16:creationId xmlns:a16="http://schemas.microsoft.com/office/drawing/2014/main" id="{E99A2C81-AB95-4373-81C5-176A78739C7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9" t="14868" r="34504" b="21800"/>
          <a:stretch/>
        </p:blipFill>
        <p:spPr>
          <a:xfrm>
            <a:off x="609744" y="694665"/>
            <a:ext cx="2750522" cy="1236921"/>
          </a:xfrm>
          <a:prstGeom prst="rect">
            <a:avLst/>
          </a:prstGeom>
        </p:spPr>
      </p:pic>
      <p:pic>
        <p:nvPicPr>
          <p:cNvPr id="27" name="Kép 26" descr="A képen virág látható&#10;&#10;Automatikusan generált leírás">
            <a:extLst>
              <a:ext uri="{FF2B5EF4-FFF2-40B4-BE49-F238E27FC236}">
                <a16:creationId xmlns:a16="http://schemas.microsoft.com/office/drawing/2014/main" id="{35A3D30B-AAAB-47D8-BDF4-138ADBBA11B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94" r="8924" b="25902"/>
          <a:stretch/>
        </p:blipFill>
        <p:spPr>
          <a:xfrm>
            <a:off x="549624" y="1931586"/>
            <a:ext cx="5748577" cy="1148409"/>
          </a:xfrm>
          <a:prstGeom prst="rect">
            <a:avLst/>
          </a:prstGeom>
        </p:spPr>
      </p:pic>
      <p:pic>
        <p:nvPicPr>
          <p:cNvPr id="29" name="Kép 28" descr="A képen virág, madár látható&#10;&#10;Automatikusan generált leírás">
            <a:extLst>
              <a:ext uri="{FF2B5EF4-FFF2-40B4-BE49-F238E27FC236}">
                <a16:creationId xmlns:a16="http://schemas.microsoft.com/office/drawing/2014/main" id="{7913613B-37BD-4E34-B829-F38B78CCEBE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624" y="2467613"/>
            <a:ext cx="5327905" cy="2214834"/>
          </a:xfrm>
          <a:prstGeom prst="rect">
            <a:avLst/>
          </a:prstGeom>
        </p:spPr>
      </p:pic>
      <p:pic>
        <p:nvPicPr>
          <p:cNvPr id="31" name="Kép 30">
            <a:extLst>
              <a:ext uri="{FF2B5EF4-FFF2-40B4-BE49-F238E27FC236}">
                <a16:creationId xmlns:a16="http://schemas.microsoft.com/office/drawing/2014/main" id="{B0638B7F-7953-47C2-9196-CF20698F973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692"/>
          <a:stretch/>
        </p:blipFill>
        <p:spPr>
          <a:xfrm>
            <a:off x="501401" y="4043854"/>
            <a:ext cx="6456085" cy="2369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040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ép 9">
            <a:extLst>
              <a:ext uri="{FF2B5EF4-FFF2-40B4-BE49-F238E27FC236}">
                <a16:creationId xmlns:a16="http://schemas.microsoft.com/office/drawing/2014/main" id="{7C978D00-4781-466D-BF03-C477475E477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  <a14:imgEffect>
                      <a14:brightnessContrast bright="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Kép 8" descr="A képen személy, kültéri, kerékpár, férfi látható&#10;&#10;Automatikusan generált leírás">
            <a:extLst>
              <a:ext uri="{FF2B5EF4-FFF2-40B4-BE49-F238E27FC236}">
                <a16:creationId xmlns:a16="http://schemas.microsoft.com/office/drawing/2014/main" id="{BB4D3B20-940F-4B28-BA04-29DFB67E3F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5390" y="4038144"/>
            <a:ext cx="2420747" cy="1815560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1" name="Kép 10" descr="A képen kültéri, lány, rózsaszín, kicsi látható&#10;&#10;Automatikusan generált leírás">
            <a:extLst>
              <a:ext uri="{FF2B5EF4-FFF2-40B4-BE49-F238E27FC236}">
                <a16:creationId xmlns:a16="http://schemas.microsoft.com/office/drawing/2014/main" id="{C3A0DF30-D29B-456C-89FB-2D4F0EA8F1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5527" y="726575"/>
            <a:ext cx="2194747" cy="3104051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2" name="Kép 11">
            <a:extLst>
              <a:ext uri="{FF2B5EF4-FFF2-40B4-BE49-F238E27FC236}">
                <a16:creationId xmlns:a16="http://schemas.microsoft.com/office/drawing/2014/main" id="{D450A341-5A54-499A-A074-8EFE3643F6E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4839" t="20758" r="26563" b="18086"/>
          <a:stretch/>
        </p:blipFill>
        <p:spPr bwMode="auto">
          <a:xfrm>
            <a:off x="6054027" y="4020884"/>
            <a:ext cx="2566363" cy="1815559"/>
          </a:xfrm>
          <a:prstGeom prst="rect">
            <a:avLst/>
          </a:prstGeom>
          <a:ln w="9525" cap="flat" cmpd="sng" algn="ctr">
            <a:solidFill>
              <a:sysClr val="window" lastClr="FFFFFF"/>
            </a:solidFill>
            <a:prstDash val="solid"/>
            <a:round/>
            <a:headEnd type="none" w="med" len="med"/>
            <a:tailEnd type="none" w="med" len="med"/>
            <a:extLst>
              <a:ext uri="{C807C97D-BFC1-408E-A445-0C87EB9F89A2}">
                <ask:lineSketchStyleProps xmlns:ask="http://schemas.microsoft.com/office/drawing/2018/sketchyshapes" sd="0">
                  <a:custGeom>
                    <a:avLst/>
                    <a:gdLst/>
                    <a:ahLst/>
                    <a:cxnLst/>
                    <a:rect l="0" t="0" r="0" b="0"/>
                    <a:pathLst/>
                  </a:custGeom>
                  <ask:type/>
                </ask:lineSketchStyleProps>
              </a:ext>
            </a:extLst>
          </a:ln>
          <a:effectLst>
            <a:softEdge rad="3175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13" name="Csoportba foglalás 12">
            <a:extLst>
              <a:ext uri="{FF2B5EF4-FFF2-40B4-BE49-F238E27FC236}">
                <a16:creationId xmlns:a16="http://schemas.microsoft.com/office/drawing/2014/main" id="{62CD80E4-295E-4E5F-9A51-03CBF617816C}"/>
              </a:ext>
            </a:extLst>
          </p:cNvPr>
          <p:cNvGrpSpPr/>
          <p:nvPr/>
        </p:nvGrpSpPr>
        <p:grpSpPr>
          <a:xfrm>
            <a:off x="422030" y="363288"/>
            <a:ext cx="11294107" cy="6131424"/>
            <a:chOff x="422030" y="363288"/>
            <a:chExt cx="11294107" cy="6131424"/>
          </a:xfrm>
        </p:grpSpPr>
        <p:grpSp>
          <p:nvGrpSpPr>
            <p:cNvPr id="15" name="Csoportba foglalás 14">
              <a:extLst>
                <a:ext uri="{FF2B5EF4-FFF2-40B4-BE49-F238E27FC236}">
                  <a16:creationId xmlns:a16="http://schemas.microsoft.com/office/drawing/2014/main" id="{54FE00B7-5153-4368-BE75-D595C0154098}"/>
                </a:ext>
              </a:extLst>
            </p:cNvPr>
            <p:cNvGrpSpPr/>
            <p:nvPr/>
          </p:nvGrpSpPr>
          <p:grpSpPr>
            <a:xfrm>
              <a:off x="422030" y="363288"/>
              <a:ext cx="900000" cy="900000"/>
              <a:chOff x="422030" y="363288"/>
              <a:chExt cx="900000" cy="900000"/>
            </a:xfrm>
          </p:grpSpPr>
          <p:cxnSp>
            <p:nvCxnSpPr>
              <p:cNvPr id="25" name="Egyenes összekötő 24">
                <a:extLst>
                  <a:ext uri="{FF2B5EF4-FFF2-40B4-BE49-F238E27FC236}">
                    <a16:creationId xmlns:a16="http://schemas.microsoft.com/office/drawing/2014/main" id="{79A9BE23-C67A-4313-9E1F-B1E5E9B87C3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22030" y="363288"/>
                <a:ext cx="900000" cy="0"/>
              </a:xfrm>
              <a:prstGeom prst="line">
                <a:avLst/>
              </a:prstGeom>
              <a:ln w="38100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Egyenes összekötő 25">
                <a:extLst>
                  <a:ext uri="{FF2B5EF4-FFF2-40B4-BE49-F238E27FC236}">
                    <a16:creationId xmlns:a16="http://schemas.microsoft.com/office/drawing/2014/main" id="{3F3FD9F7-A53E-4182-9C67-2E2EAC6E767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22030" y="363288"/>
                <a:ext cx="0" cy="900000"/>
              </a:xfrm>
              <a:prstGeom prst="line">
                <a:avLst/>
              </a:prstGeom>
              <a:ln w="38100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Csoportba foglalás 15">
              <a:extLst>
                <a:ext uri="{FF2B5EF4-FFF2-40B4-BE49-F238E27FC236}">
                  <a16:creationId xmlns:a16="http://schemas.microsoft.com/office/drawing/2014/main" id="{D1A02531-F0F3-4BBF-8F48-BA3AA4DE22FB}"/>
                </a:ext>
              </a:extLst>
            </p:cNvPr>
            <p:cNvGrpSpPr/>
            <p:nvPr/>
          </p:nvGrpSpPr>
          <p:grpSpPr>
            <a:xfrm rot="16200000">
              <a:off x="475863" y="5594712"/>
              <a:ext cx="900000" cy="900000"/>
              <a:chOff x="422030" y="363288"/>
              <a:chExt cx="900000" cy="900000"/>
            </a:xfrm>
          </p:grpSpPr>
          <p:cxnSp>
            <p:nvCxnSpPr>
              <p:cNvPr id="23" name="Egyenes összekötő 22">
                <a:extLst>
                  <a:ext uri="{FF2B5EF4-FFF2-40B4-BE49-F238E27FC236}">
                    <a16:creationId xmlns:a16="http://schemas.microsoft.com/office/drawing/2014/main" id="{8D5BEB46-6616-4199-9A67-BFF8042599E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22030" y="363288"/>
                <a:ext cx="900000" cy="0"/>
              </a:xfrm>
              <a:prstGeom prst="line">
                <a:avLst/>
              </a:prstGeom>
              <a:ln w="38100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Egyenes összekötő 23">
                <a:extLst>
                  <a:ext uri="{FF2B5EF4-FFF2-40B4-BE49-F238E27FC236}">
                    <a16:creationId xmlns:a16="http://schemas.microsoft.com/office/drawing/2014/main" id="{A151E756-7C52-4BBD-9602-A6124B0F2E6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22030" y="363288"/>
                <a:ext cx="0" cy="900000"/>
              </a:xfrm>
              <a:prstGeom prst="line">
                <a:avLst/>
              </a:prstGeom>
              <a:ln w="38100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" name="Csoportba foglalás 16">
              <a:extLst>
                <a:ext uri="{FF2B5EF4-FFF2-40B4-BE49-F238E27FC236}">
                  <a16:creationId xmlns:a16="http://schemas.microsoft.com/office/drawing/2014/main" id="{25B190CE-70B4-4222-A9A5-DAC1967E646F}"/>
                </a:ext>
              </a:extLst>
            </p:cNvPr>
            <p:cNvGrpSpPr/>
            <p:nvPr/>
          </p:nvGrpSpPr>
          <p:grpSpPr>
            <a:xfrm rot="10800000">
              <a:off x="10816137" y="5594712"/>
              <a:ext cx="900000" cy="900000"/>
              <a:chOff x="422030" y="363288"/>
              <a:chExt cx="900000" cy="900000"/>
            </a:xfrm>
          </p:grpSpPr>
          <p:cxnSp>
            <p:nvCxnSpPr>
              <p:cNvPr id="21" name="Egyenes összekötő 20">
                <a:extLst>
                  <a:ext uri="{FF2B5EF4-FFF2-40B4-BE49-F238E27FC236}">
                    <a16:creationId xmlns:a16="http://schemas.microsoft.com/office/drawing/2014/main" id="{367081F0-D3B1-4A0B-81BA-F64E54E8009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22030" y="363288"/>
                <a:ext cx="900000" cy="0"/>
              </a:xfrm>
              <a:prstGeom prst="line">
                <a:avLst/>
              </a:prstGeom>
              <a:ln w="38100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Egyenes összekötő 21">
                <a:extLst>
                  <a:ext uri="{FF2B5EF4-FFF2-40B4-BE49-F238E27FC236}">
                    <a16:creationId xmlns:a16="http://schemas.microsoft.com/office/drawing/2014/main" id="{991D393C-5C42-4E90-868C-68CD538939C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22030" y="363288"/>
                <a:ext cx="0" cy="900000"/>
              </a:xfrm>
              <a:prstGeom prst="line">
                <a:avLst/>
              </a:prstGeom>
              <a:ln w="38100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" name="Csoportba foglalás 17">
              <a:extLst>
                <a:ext uri="{FF2B5EF4-FFF2-40B4-BE49-F238E27FC236}">
                  <a16:creationId xmlns:a16="http://schemas.microsoft.com/office/drawing/2014/main" id="{BF989039-2635-4E06-A117-088F993FDC77}"/>
                </a:ext>
              </a:extLst>
            </p:cNvPr>
            <p:cNvGrpSpPr/>
            <p:nvPr/>
          </p:nvGrpSpPr>
          <p:grpSpPr>
            <a:xfrm rot="5400000">
              <a:off x="10816137" y="363288"/>
              <a:ext cx="900000" cy="900000"/>
              <a:chOff x="422030" y="363288"/>
              <a:chExt cx="900000" cy="900000"/>
            </a:xfrm>
          </p:grpSpPr>
          <p:cxnSp>
            <p:nvCxnSpPr>
              <p:cNvPr id="19" name="Egyenes összekötő 18">
                <a:extLst>
                  <a:ext uri="{FF2B5EF4-FFF2-40B4-BE49-F238E27FC236}">
                    <a16:creationId xmlns:a16="http://schemas.microsoft.com/office/drawing/2014/main" id="{A3F2E0AD-D9FD-4D9A-B12D-376CEB89C84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22030" y="363288"/>
                <a:ext cx="900000" cy="0"/>
              </a:xfrm>
              <a:prstGeom prst="line">
                <a:avLst/>
              </a:prstGeom>
              <a:ln w="38100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Egyenes összekötő 19">
                <a:extLst>
                  <a:ext uri="{FF2B5EF4-FFF2-40B4-BE49-F238E27FC236}">
                    <a16:creationId xmlns:a16="http://schemas.microsoft.com/office/drawing/2014/main" id="{336F4A03-8BBA-46B1-8803-4F55D5C1791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22030" y="363288"/>
                <a:ext cx="0" cy="900000"/>
              </a:xfrm>
              <a:prstGeom prst="line">
                <a:avLst/>
              </a:prstGeom>
              <a:ln w="38100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3" name="Kép 2" descr="A képen virág látható&#10;&#10;Automatikusan generált leírás">
            <a:extLst>
              <a:ext uri="{FF2B5EF4-FFF2-40B4-BE49-F238E27FC236}">
                <a16:creationId xmlns:a16="http://schemas.microsoft.com/office/drawing/2014/main" id="{900D15C1-F2D7-4128-9AC0-4738E3E967A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49" t="26170" r="20832" b="50329"/>
          <a:stretch/>
        </p:blipFill>
        <p:spPr>
          <a:xfrm>
            <a:off x="475862" y="517405"/>
            <a:ext cx="4128614" cy="678518"/>
          </a:xfrm>
          <a:prstGeom prst="rect">
            <a:avLst/>
          </a:prstGeom>
        </p:spPr>
      </p:pic>
      <p:pic>
        <p:nvPicPr>
          <p:cNvPr id="27" name="Kép 26" descr="A képen virág, rajz látható&#10;&#10;Automatikusan generált leírás">
            <a:extLst>
              <a:ext uri="{FF2B5EF4-FFF2-40B4-BE49-F238E27FC236}">
                <a16:creationId xmlns:a16="http://schemas.microsoft.com/office/drawing/2014/main" id="{D0E0352D-86AB-4ECE-833C-9DF3A2EF6AF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287"/>
          <a:stretch/>
        </p:blipFill>
        <p:spPr>
          <a:xfrm>
            <a:off x="611393" y="1060040"/>
            <a:ext cx="7103163" cy="1650530"/>
          </a:xfrm>
          <a:prstGeom prst="rect">
            <a:avLst/>
          </a:prstGeom>
        </p:spPr>
      </p:pic>
      <p:pic>
        <p:nvPicPr>
          <p:cNvPr id="29" name="Kép 28" descr="A képen virág, madár látható&#10;&#10;Automatikusan generált leírás">
            <a:extLst>
              <a:ext uri="{FF2B5EF4-FFF2-40B4-BE49-F238E27FC236}">
                <a16:creationId xmlns:a16="http://schemas.microsoft.com/office/drawing/2014/main" id="{47F1B7DA-1BAE-400B-8189-3604E08EB5C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52" b="35486"/>
          <a:stretch/>
        </p:blipFill>
        <p:spPr>
          <a:xfrm>
            <a:off x="611393" y="2611907"/>
            <a:ext cx="6205086" cy="692001"/>
          </a:xfrm>
          <a:prstGeom prst="rect">
            <a:avLst/>
          </a:prstGeom>
        </p:spPr>
      </p:pic>
      <p:pic>
        <p:nvPicPr>
          <p:cNvPr id="31" name="Kép 30">
            <a:extLst>
              <a:ext uri="{FF2B5EF4-FFF2-40B4-BE49-F238E27FC236}">
                <a16:creationId xmlns:a16="http://schemas.microsoft.com/office/drawing/2014/main" id="{9C10B8EB-6A36-4F8F-9619-C617BD69CF0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51" y="3306462"/>
            <a:ext cx="6014951" cy="2720094"/>
          </a:xfrm>
          <a:prstGeom prst="rect">
            <a:avLst/>
          </a:prstGeom>
        </p:spPr>
      </p:pic>
      <p:pic>
        <p:nvPicPr>
          <p:cNvPr id="33" name="Kép 32" descr="A képen virág látható&#10;&#10;Automatikusan generált leírás">
            <a:extLst>
              <a:ext uri="{FF2B5EF4-FFF2-40B4-BE49-F238E27FC236}">
                <a16:creationId xmlns:a16="http://schemas.microsoft.com/office/drawing/2014/main" id="{15C14294-FE14-43CA-B1DB-DC52ED9C51D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85" t="39390" r="46796" b="39361"/>
          <a:stretch/>
        </p:blipFill>
        <p:spPr>
          <a:xfrm>
            <a:off x="5384791" y="5953303"/>
            <a:ext cx="1581290" cy="541409"/>
          </a:xfrm>
          <a:prstGeom prst="rect">
            <a:avLst/>
          </a:prstGeom>
        </p:spPr>
      </p:pic>
      <p:pic>
        <p:nvPicPr>
          <p:cNvPr id="34" name="Kép 33" descr="A képen virág látható&#10;&#10;Automatikusan generált leírás">
            <a:extLst>
              <a:ext uri="{FF2B5EF4-FFF2-40B4-BE49-F238E27FC236}">
                <a16:creationId xmlns:a16="http://schemas.microsoft.com/office/drawing/2014/main" id="{2317D2E4-1566-46F1-B6D5-3B555C70972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49" t="47522" r="47950" b="29406"/>
          <a:stretch/>
        </p:blipFill>
        <p:spPr>
          <a:xfrm>
            <a:off x="556615" y="1153515"/>
            <a:ext cx="1567274" cy="463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9068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Kép 14">
            <a:extLst>
              <a:ext uri="{FF2B5EF4-FFF2-40B4-BE49-F238E27FC236}">
                <a16:creationId xmlns:a16="http://schemas.microsoft.com/office/drawing/2014/main" id="{1CC2D7EC-2369-4B14-9FAD-8443BCBB36C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  <a14:imgEffect>
                      <a14:brightnessContrast bright="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A04E3323-140E-44AF-B764-C68BD537B6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2454" y="4734222"/>
            <a:ext cx="2342851" cy="1317200"/>
          </a:xfrm>
          <a:prstGeom prst="rect">
            <a:avLst/>
          </a:prstGeom>
          <a:ln>
            <a:solidFill>
              <a:schemeClr val="bg1"/>
            </a:solidFill>
          </a:ln>
          <a:effectLst>
            <a:softEdge rad="31750"/>
          </a:effectLst>
        </p:spPr>
      </p:pic>
      <p:pic>
        <p:nvPicPr>
          <p:cNvPr id="12" name="Kép 11">
            <a:extLst>
              <a:ext uri="{FF2B5EF4-FFF2-40B4-BE49-F238E27FC236}">
                <a16:creationId xmlns:a16="http://schemas.microsoft.com/office/drawing/2014/main" id="{2DD66C36-CC0B-4BEA-86D8-5C53461D08E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521" t="13483" r="49884" b="20351"/>
          <a:stretch/>
        </p:blipFill>
        <p:spPr bwMode="auto">
          <a:xfrm>
            <a:off x="7169494" y="882321"/>
            <a:ext cx="1470060" cy="2137006"/>
          </a:xfrm>
          <a:prstGeom prst="rect">
            <a:avLst/>
          </a:prstGeom>
          <a:ln>
            <a:solidFill>
              <a:schemeClr val="bg1"/>
            </a:solidFill>
          </a:ln>
          <a:effectLst>
            <a:softEdge rad="3175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Kép 12" descr="A képen égbolt látható&#10;&#10;Automatikusan generált leírás">
            <a:extLst>
              <a:ext uri="{FF2B5EF4-FFF2-40B4-BE49-F238E27FC236}">
                <a16:creationId xmlns:a16="http://schemas.microsoft.com/office/drawing/2014/main" id="{0ED9CD20-4CE7-4BB4-83B3-7B0CBCAF94B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3002" y="904236"/>
            <a:ext cx="2342850" cy="1404776"/>
          </a:xfrm>
          <a:prstGeom prst="rect">
            <a:avLst/>
          </a:prstGeom>
          <a:ln>
            <a:solidFill>
              <a:schemeClr val="bg1"/>
            </a:solidFill>
          </a:ln>
          <a:effectLst>
            <a:softEdge rad="31750"/>
          </a:effectLst>
        </p:spPr>
      </p:pic>
      <p:pic>
        <p:nvPicPr>
          <p:cNvPr id="14" name="Kép 13">
            <a:extLst>
              <a:ext uri="{FF2B5EF4-FFF2-40B4-BE49-F238E27FC236}">
                <a16:creationId xmlns:a16="http://schemas.microsoft.com/office/drawing/2014/main" id="{EACDAA76-7D2A-4E1F-9DB3-EB008F8402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15655" y="2633365"/>
            <a:ext cx="2342851" cy="1657567"/>
          </a:xfrm>
          <a:prstGeom prst="rect">
            <a:avLst/>
          </a:prstGeom>
          <a:effectLst>
            <a:softEdge rad="31750"/>
          </a:effectLst>
        </p:spPr>
      </p:pic>
      <p:grpSp>
        <p:nvGrpSpPr>
          <p:cNvPr id="16" name="Csoportba foglalás 15">
            <a:extLst>
              <a:ext uri="{FF2B5EF4-FFF2-40B4-BE49-F238E27FC236}">
                <a16:creationId xmlns:a16="http://schemas.microsoft.com/office/drawing/2014/main" id="{842D769B-1F77-4B26-96D3-1EFDEA9CC8F2}"/>
              </a:ext>
            </a:extLst>
          </p:cNvPr>
          <p:cNvGrpSpPr/>
          <p:nvPr/>
        </p:nvGrpSpPr>
        <p:grpSpPr>
          <a:xfrm>
            <a:off x="422030" y="363288"/>
            <a:ext cx="11294107" cy="6131424"/>
            <a:chOff x="422030" y="363288"/>
            <a:chExt cx="11294107" cy="6131424"/>
          </a:xfrm>
        </p:grpSpPr>
        <p:grpSp>
          <p:nvGrpSpPr>
            <p:cNvPr id="17" name="Csoportba foglalás 16">
              <a:extLst>
                <a:ext uri="{FF2B5EF4-FFF2-40B4-BE49-F238E27FC236}">
                  <a16:creationId xmlns:a16="http://schemas.microsoft.com/office/drawing/2014/main" id="{D04C5F1F-61BE-4E1D-9C73-D5403AFA34A1}"/>
                </a:ext>
              </a:extLst>
            </p:cNvPr>
            <p:cNvGrpSpPr/>
            <p:nvPr/>
          </p:nvGrpSpPr>
          <p:grpSpPr>
            <a:xfrm>
              <a:off x="422030" y="363288"/>
              <a:ext cx="900000" cy="900000"/>
              <a:chOff x="422030" y="363288"/>
              <a:chExt cx="900000" cy="900000"/>
            </a:xfrm>
          </p:grpSpPr>
          <p:cxnSp>
            <p:nvCxnSpPr>
              <p:cNvPr id="27" name="Egyenes összekötő 26">
                <a:extLst>
                  <a:ext uri="{FF2B5EF4-FFF2-40B4-BE49-F238E27FC236}">
                    <a16:creationId xmlns:a16="http://schemas.microsoft.com/office/drawing/2014/main" id="{B346928C-92F9-44A0-9EC5-C15BE29C5DE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22030" y="363288"/>
                <a:ext cx="900000" cy="0"/>
              </a:xfrm>
              <a:prstGeom prst="line">
                <a:avLst/>
              </a:prstGeom>
              <a:ln w="38100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Egyenes összekötő 27">
                <a:extLst>
                  <a:ext uri="{FF2B5EF4-FFF2-40B4-BE49-F238E27FC236}">
                    <a16:creationId xmlns:a16="http://schemas.microsoft.com/office/drawing/2014/main" id="{9390BCE4-D26C-48A0-80CB-864F6F0F25D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22030" y="363288"/>
                <a:ext cx="0" cy="900000"/>
              </a:xfrm>
              <a:prstGeom prst="line">
                <a:avLst/>
              </a:prstGeom>
              <a:ln w="38100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" name="Csoportba foglalás 17">
              <a:extLst>
                <a:ext uri="{FF2B5EF4-FFF2-40B4-BE49-F238E27FC236}">
                  <a16:creationId xmlns:a16="http://schemas.microsoft.com/office/drawing/2014/main" id="{0BD311F9-1042-454A-BC64-BA4CE6548289}"/>
                </a:ext>
              </a:extLst>
            </p:cNvPr>
            <p:cNvGrpSpPr/>
            <p:nvPr/>
          </p:nvGrpSpPr>
          <p:grpSpPr>
            <a:xfrm rot="16200000">
              <a:off x="475863" y="5594712"/>
              <a:ext cx="900000" cy="900000"/>
              <a:chOff x="422030" y="363288"/>
              <a:chExt cx="900000" cy="900000"/>
            </a:xfrm>
          </p:grpSpPr>
          <p:cxnSp>
            <p:nvCxnSpPr>
              <p:cNvPr id="25" name="Egyenes összekötő 24">
                <a:extLst>
                  <a:ext uri="{FF2B5EF4-FFF2-40B4-BE49-F238E27FC236}">
                    <a16:creationId xmlns:a16="http://schemas.microsoft.com/office/drawing/2014/main" id="{9DEB2044-D8FE-4D60-BEB8-5D7DE537264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22030" y="363288"/>
                <a:ext cx="900000" cy="0"/>
              </a:xfrm>
              <a:prstGeom prst="line">
                <a:avLst/>
              </a:prstGeom>
              <a:ln w="38100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Egyenes összekötő 25">
                <a:extLst>
                  <a:ext uri="{FF2B5EF4-FFF2-40B4-BE49-F238E27FC236}">
                    <a16:creationId xmlns:a16="http://schemas.microsoft.com/office/drawing/2014/main" id="{AF6EC958-EF61-4FA4-8655-32BC458FB46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22030" y="363288"/>
                <a:ext cx="0" cy="900000"/>
              </a:xfrm>
              <a:prstGeom prst="line">
                <a:avLst/>
              </a:prstGeom>
              <a:ln w="38100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" name="Csoportba foglalás 18">
              <a:extLst>
                <a:ext uri="{FF2B5EF4-FFF2-40B4-BE49-F238E27FC236}">
                  <a16:creationId xmlns:a16="http://schemas.microsoft.com/office/drawing/2014/main" id="{CDD75D2A-4168-4813-9E20-F64627BEBAAD}"/>
                </a:ext>
              </a:extLst>
            </p:cNvPr>
            <p:cNvGrpSpPr/>
            <p:nvPr/>
          </p:nvGrpSpPr>
          <p:grpSpPr>
            <a:xfrm rot="10800000">
              <a:off x="10816137" y="5594712"/>
              <a:ext cx="900000" cy="900000"/>
              <a:chOff x="422030" y="363288"/>
              <a:chExt cx="900000" cy="900000"/>
            </a:xfrm>
          </p:grpSpPr>
          <p:cxnSp>
            <p:nvCxnSpPr>
              <p:cNvPr id="23" name="Egyenes összekötő 22">
                <a:extLst>
                  <a:ext uri="{FF2B5EF4-FFF2-40B4-BE49-F238E27FC236}">
                    <a16:creationId xmlns:a16="http://schemas.microsoft.com/office/drawing/2014/main" id="{91599A50-D5BB-4600-B000-D0A94F68B6B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22030" y="363288"/>
                <a:ext cx="900000" cy="0"/>
              </a:xfrm>
              <a:prstGeom prst="line">
                <a:avLst/>
              </a:prstGeom>
              <a:ln w="38100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Egyenes összekötő 23">
                <a:extLst>
                  <a:ext uri="{FF2B5EF4-FFF2-40B4-BE49-F238E27FC236}">
                    <a16:creationId xmlns:a16="http://schemas.microsoft.com/office/drawing/2014/main" id="{AD077455-43CA-419C-A85F-EF4C9E1D12D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22030" y="363288"/>
                <a:ext cx="0" cy="900000"/>
              </a:xfrm>
              <a:prstGeom prst="line">
                <a:avLst/>
              </a:prstGeom>
              <a:ln w="38100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" name="Csoportba foglalás 19">
              <a:extLst>
                <a:ext uri="{FF2B5EF4-FFF2-40B4-BE49-F238E27FC236}">
                  <a16:creationId xmlns:a16="http://schemas.microsoft.com/office/drawing/2014/main" id="{D324A342-B316-4623-96B9-00ACDD04F701}"/>
                </a:ext>
              </a:extLst>
            </p:cNvPr>
            <p:cNvGrpSpPr/>
            <p:nvPr/>
          </p:nvGrpSpPr>
          <p:grpSpPr>
            <a:xfrm rot="5400000">
              <a:off x="10816137" y="363288"/>
              <a:ext cx="900000" cy="900000"/>
              <a:chOff x="422030" y="363288"/>
              <a:chExt cx="900000" cy="900000"/>
            </a:xfrm>
          </p:grpSpPr>
          <p:cxnSp>
            <p:nvCxnSpPr>
              <p:cNvPr id="21" name="Egyenes összekötő 20">
                <a:extLst>
                  <a:ext uri="{FF2B5EF4-FFF2-40B4-BE49-F238E27FC236}">
                    <a16:creationId xmlns:a16="http://schemas.microsoft.com/office/drawing/2014/main" id="{B1A9A06A-774A-4C39-9388-0B63E55FCA4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22030" y="363288"/>
                <a:ext cx="900000" cy="0"/>
              </a:xfrm>
              <a:prstGeom prst="line">
                <a:avLst/>
              </a:prstGeom>
              <a:ln w="38100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Egyenes összekötő 21">
                <a:extLst>
                  <a:ext uri="{FF2B5EF4-FFF2-40B4-BE49-F238E27FC236}">
                    <a16:creationId xmlns:a16="http://schemas.microsoft.com/office/drawing/2014/main" id="{991CAD06-6F16-456E-BB4A-6CA981D664F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22030" y="363288"/>
                <a:ext cx="0" cy="900000"/>
              </a:xfrm>
              <a:prstGeom prst="line">
                <a:avLst/>
              </a:prstGeom>
              <a:ln w="38100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3" name="Kép 2" descr="A képen fekete, rajz, virág látható&#10;&#10;Automatikusan generált leírás">
            <a:extLst>
              <a:ext uri="{FF2B5EF4-FFF2-40B4-BE49-F238E27FC236}">
                <a16:creationId xmlns:a16="http://schemas.microsoft.com/office/drawing/2014/main" id="{305C43FC-1AEE-4A78-894B-E32D1084D15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429" y="235676"/>
            <a:ext cx="5130476" cy="1882744"/>
          </a:xfrm>
          <a:prstGeom prst="rect">
            <a:avLst/>
          </a:prstGeom>
        </p:spPr>
      </p:pic>
      <p:pic>
        <p:nvPicPr>
          <p:cNvPr id="30" name="Kép 29" descr="A képen virág, madár látható&#10;&#10;Automatikusan generált leírás">
            <a:extLst>
              <a:ext uri="{FF2B5EF4-FFF2-40B4-BE49-F238E27FC236}">
                <a16:creationId xmlns:a16="http://schemas.microsoft.com/office/drawing/2014/main" id="{ACF23854-49AC-49C0-BA58-1ED61FF2630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01" b="32044"/>
          <a:stretch/>
        </p:blipFill>
        <p:spPr>
          <a:xfrm>
            <a:off x="592874" y="2481708"/>
            <a:ext cx="5983746" cy="923474"/>
          </a:xfrm>
          <a:prstGeom prst="rect">
            <a:avLst/>
          </a:prstGeom>
        </p:spPr>
      </p:pic>
      <p:pic>
        <p:nvPicPr>
          <p:cNvPr id="32" name="Kép 31">
            <a:extLst>
              <a:ext uri="{FF2B5EF4-FFF2-40B4-BE49-F238E27FC236}">
                <a16:creationId xmlns:a16="http://schemas.microsoft.com/office/drawing/2014/main" id="{9B76A30D-A858-43F1-B935-C5B7B730B26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904" b="22657"/>
          <a:stretch/>
        </p:blipFill>
        <p:spPr>
          <a:xfrm>
            <a:off x="709010" y="3402684"/>
            <a:ext cx="6953236" cy="2740570"/>
          </a:xfrm>
          <a:prstGeom prst="rect">
            <a:avLst/>
          </a:prstGeom>
        </p:spPr>
      </p:pic>
      <p:pic>
        <p:nvPicPr>
          <p:cNvPr id="35" name="Kép 34" descr="A képen virág látható&#10;&#10;Automatikusan generált leírás">
            <a:extLst>
              <a:ext uri="{FF2B5EF4-FFF2-40B4-BE49-F238E27FC236}">
                <a16:creationId xmlns:a16="http://schemas.microsoft.com/office/drawing/2014/main" id="{21FFD5F4-4022-45A9-AC7E-D333282EB0E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05" b="25083"/>
          <a:stretch/>
        </p:blipFill>
        <p:spPr>
          <a:xfrm>
            <a:off x="592874" y="1606624"/>
            <a:ext cx="5401492" cy="994047"/>
          </a:xfrm>
          <a:prstGeom prst="rect">
            <a:avLst/>
          </a:prstGeom>
        </p:spPr>
      </p:pic>
      <p:pic>
        <p:nvPicPr>
          <p:cNvPr id="37" name="Kép 36" descr="A képen virág látható&#10;&#10;Automatikusan generált leírás">
            <a:extLst>
              <a:ext uri="{FF2B5EF4-FFF2-40B4-BE49-F238E27FC236}">
                <a16:creationId xmlns:a16="http://schemas.microsoft.com/office/drawing/2014/main" id="{09B9EA75-14AE-43FE-8788-10865785322C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32" t="33116" r="42732" b="37899"/>
          <a:stretch/>
        </p:blipFill>
        <p:spPr>
          <a:xfrm>
            <a:off x="5429754" y="5792919"/>
            <a:ext cx="1738532" cy="698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8514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Kép 10">
            <a:extLst>
              <a:ext uri="{FF2B5EF4-FFF2-40B4-BE49-F238E27FC236}">
                <a16:creationId xmlns:a16="http://schemas.microsoft.com/office/drawing/2014/main" id="{D4DEBFB5-8392-4EE1-8A86-E726872DECC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  <a14:imgEffect>
                      <a14:brightnessContrast bright="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Szövegdoboz 4">
            <a:extLst>
              <a:ext uri="{FF2B5EF4-FFF2-40B4-BE49-F238E27FC236}">
                <a16:creationId xmlns:a16="http://schemas.microsoft.com/office/drawing/2014/main" id="{470C1E1A-7955-42A0-93B3-971A9C39645E}"/>
              </a:ext>
            </a:extLst>
          </p:cNvPr>
          <p:cNvSpPr txBox="1"/>
          <p:nvPr/>
        </p:nvSpPr>
        <p:spPr>
          <a:xfrm>
            <a:off x="529389" y="465221"/>
            <a:ext cx="6946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u-HU" dirty="0">
              <a:solidFill>
                <a:schemeClr val="bg1"/>
              </a:solidFill>
              <a:latin typeface="VCR OSD Mono" panose="02000609000000000000" pitchFamily="49" charset="0"/>
            </a:endParaRPr>
          </a:p>
        </p:txBody>
      </p:sp>
      <p:pic>
        <p:nvPicPr>
          <p:cNvPr id="3074" name="Picture 2" descr="Deportation of North Koreans Suspected in 16 Deaths Raises ...">
            <a:extLst>
              <a:ext uri="{FF2B5EF4-FFF2-40B4-BE49-F238E27FC236}">
                <a16:creationId xmlns:a16="http://schemas.microsoft.com/office/drawing/2014/main" id="{A49CBEA3-EB9A-4A61-909B-A09D552752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2413" y="3010329"/>
            <a:ext cx="3653724" cy="2187677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Csoportba foglalás 11">
            <a:extLst>
              <a:ext uri="{FF2B5EF4-FFF2-40B4-BE49-F238E27FC236}">
                <a16:creationId xmlns:a16="http://schemas.microsoft.com/office/drawing/2014/main" id="{AF55D5ED-FA5E-4968-835C-06BF65BAEE86}"/>
              </a:ext>
            </a:extLst>
          </p:cNvPr>
          <p:cNvGrpSpPr/>
          <p:nvPr/>
        </p:nvGrpSpPr>
        <p:grpSpPr>
          <a:xfrm>
            <a:off x="422030" y="363288"/>
            <a:ext cx="11294107" cy="6131424"/>
            <a:chOff x="422030" y="363288"/>
            <a:chExt cx="11294107" cy="6131424"/>
          </a:xfrm>
        </p:grpSpPr>
        <p:grpSp>
          <p:nvGrpSpPr>
            <p:cNvPr id="13" name="Csoportba foglalás 12">
              <a:extLst>
                <a:ext uri="{FF2B5EF4-FFF2-40B4-BE49-F238E27FC236}">
                  <a16:creationId xmlns:a16="http://schemas.microsoft.com/office/drawing/2014/main" id="{A108713C-18D3-482F-B814-6B3C54418C24}"/>
                </a:ext>
              </a:extLst>
            </p:cNvPr>
            <p:cNvGrpSpPr/>
            <p:nvPr/>
          </p:nvGrpSpPr>
          <p:grpSpPr>
            <a:xfrm>
              <a:off x="422030" y="363288"/>
              <a:ext cx="900000" cy="900000"/>
              <a:chOff x="422030" y="363288"/>
              <a:chExt cx="900000" cy="900000"/>
            </a:xfrm>
          </p:grpSpPr>
          <p:cxnSp>
            <p:nvCxnSpPr>
              <p:cNvPr id="23" name="Egyenes összekötő 22">
                <a:extLst>
                  <a:ext uri="{FF2B5EF4-FFF2-40B4-BE49-F238E27FC236}">
                    <a16:creationId xmlns:a16="http://schemas.microsoft.com/office/drawing/2014/main" id="{98F42C88-49AB-44FD-AFD6-5934E699760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22030" y="363288"/>
                <a:ext cx="900000" cy="0"/>
              </a:xfrm>
              <a:prstGeom prst="line">
                <a:avLst/>
              </a:prstGeom>
              <a:ln w="38100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Egyenes összekötő 23">
                <a:extLst>
                  <a:ext uri="{FF2B5EF4-FFF2-40B4-BE49-F238E27FC236}">
                    <a16:creationId xmlns:a16="http://schemas.microsoft.com/office/drawing/2014/main" id="{39B6AFCF-83D5-4CD6-8997-81DE3594EAB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22030" y="363288"/>
                <a:ext cx="0" cy="900000"/>
              </a:xfrm>
              <a:prstGeom prst="line">
                <a:avLst/>
              </a:prstGeom>
              <a:ln w="38100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Csoportba foglalás 13">
              <a:extLst>
                <a:ext uri="{FF2B5EF4-FFF2-40B4-BE49-F238E27FC236}">
                  <a16:creationId xmlns:a16="http://schemas.microsoft.com/office/drawing/2014/main" id="{AF496035-431C-4602-99FC-132D77605B31}"/>
                </a:ext>
              </a:extLst>
            </p:cNvPr>
            <p:cNvGrpSpPr/>
            <p:nvPr/>
          </p:nvGrpSpPr>
          <p:grpSpPr>
            <a:xfrm rot="16200000">
              <a:off x="475863" y="5594712"/>
              <a:ext cx="900000" cy="900000"/>
              <a:chOff x="422030" y="363288"/>
              <a:chExt cx="900000" cy="900000"/>
            </a:xfrm>
          </p:grpSpPr>
          <p:cxnSp>
            <p:nvCxnSpPr>
              <p:cNvPr id="21" name="Egyenes összekötő 20">
                <a:extLst>
                  <a:ext uri="{FF2B5EF4-FFF2-40B4-BE49-F238E27FC236}">
                    <a16:creationId xmlns:a16="http://schemas.microsoft.com/office/drawing/2014/main" id="{22CA7B71-1CF9-4850-8807-7E628D9B376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22030" y="363288"/>
                <a:ext cx="900000" cy="0"/>
              </a:xfrm>
              <a:prstGeom prst="line">
                <a:avLst/>
              </a:prstGeom>
              <a:ln w="38100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Egyenes összekötő 21">
                <a:extLst>
                  <a:ext uri="{FF2B5EF4-FFF2-40B4-BE49-F238E27FC236}">
                    <a16:creationId xmlns:a16="http://schemas.microsoft.com/office/drawing/2014/main" id="{78C7BDE7-EF30-4669-A58A-92800B4E7D6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22030" y="363288"/>
                <a:ext cx="0" cy="900000"/>
              </a:xfrm>
              <a:prstGeom prst="line">
                <a:avLst/>
              </a:prstGeom>
              <a:ln w="38100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" name="Csoportba foglalás 14">
              <a:extLst>
                <a:ext uri="{FF2B5EF4-FFF2-40B4-BE49-F238E27FC236}">
                  <a16:creationId xmlns:a16="http://schemas.microsoft.com/office/drawing/2014/main" id="{07F97636-1DCE-484C-AEA6-E726FA05E767}"/>
                </a:ext>
              </a:extLst>
            </p:cNvPr>
            <p:cNvGrpSpPr/>
            <p:nvPr/>
          </p:nvGrpSpPr>
          <p:grpSpPr>
            <a:xfrm rot="10800000">
              <a:off x="10816137" y="5594712"/>
              <a:ext cx="900000" cy="900000"/>
              <a:chOff x="422030" y="363288"/>
              <a:chExt cx="900000" cy="900000"/>
            </a:xfrm>
          </p:grpSpPr>
          <p:cxnSp>
            <p:nvCxnSpPr>
              <p:cNvPr id="19" name="Egyenes összekötő 18">
                <a:extLst>
                  <a:ext uri="{FF2B5EF4-FFF2-40B4-BE49-F238E27FC236}">
                    <a16:creationId xmlns:a16="http://schemas.microsoft.com/office/drawing/2014/main" id="{57788F3E-95D7-45EE-A93F-7BCE38CBC97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22030" y="363288"/>
                <a:ext cx="900000" cy="0"/>
              </a:xfrm>
              <a:prstGeom prst="line">
                <a:avLst/>
              </a:prstGeom>
              <a:ln w="38100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Egyenes összekötő 19">
                <a:extLst>
                  <a:ext uri="{FF2B5EF4-FFF2-40B4-BE49-F238E27FC236}">
                    <a16:creationId xmlns:a16="http://schemas.microsoft.com/office/drawing/2014/main" id="{0620FD11-1D46-454D-8561-E81E98ADA8E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22030" y="363288"/>
                <a:ext cx="0" cy="900000"/>
              </a:xfrm>
              <a:prstGeom prst="line">
                <a:avLst/>
              </a:prstGeom>
              <a:ln w="38100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Csoportba foglalás 15">
              <a:extLst>
                <a:ext uri="{FF2B5EF4-FFF2-40B4-BE49-F238E27FC236}">
                  <a16:creationId xmlns:a16="http://schemas.microsoft.com/office/drawing/2014/main" id="{053CCF4F-D83E-4FB3-810E-DFB769044B90}"/>
                </a:ext>
              </a:extLst>
            </p:cNvPr>
            <p:cNvGrpSpPr/>
            <p:nvPr/>
          </p:nvGrpSpPr>
          <p:grpSpPr>
            <a:xfrm rot="5400000">
              <a:off x="10816137" y="363288"/>
              <a:ext cx="900000" cy="900000"/>
              <a:chOff x="422030" y="363288"/>
              <a:chExt cx="900000" cy="900000"/>
            </a:xfrm>
          </p:grpSpPr>
          <p:cxnSp>
            <p:nvCxnSpPr>
              <p:cNvPr id="17" name="Egyenes összekötő 16">
                <a:extLst>
                  <a:ext uri="{FF2B5EF4-FFF2-40B4-BE49-F238E27FC236}">
                    <a16:creationId xmlns:a16="http://schemas.microsoft.com/office/drawing/2014/main" id="{03736BC5-6775-4142-84DC-2E9BC399DD1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22030" y="363288"/>
                <a:ext cx="900000" cy="0"/>
              </a:xfrm>
              <a:prstGeom prst="line">
                <a:avLst/>
              </a:prstGeom>
              <a:ln w="38100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Egyenes összekötő 17">
                <a:extLst>
                  <a:ext uri="{FF2B5EF4-FFF2-40B4-BE49-F238E27FC236}">
                    <a16:creationId xmlns:a16="http://schemas.microsoft.com/office/drawing/2014/main" id="{26867820-429D-4DCA-988E-40E7B127BF3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22030" y="363288"/>
                <a:ext cx="0" cy="900000"/>
              </a:xfrm>
              <a:prstGeom prst="line">
                <a:avLst/>
              </a:prstGeom>
              <a:ln w="38100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3" name="Kép 2" descr="A képen virág látható&#10;&#10;Automatikusan generált leírás">
            <a:extLst>
              <a:ext uri="{FF2B5EF4-FFF2-40B4-BE49-F238E27FC236}">
                <a16:creationId xmlns:a16="http://schemas.microsoft.com/office/drawing/2014/main" id="{708CE90F-1AEF-4DDD-9627-049556A1404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372"/>
          <a:stretch/>
        </p:blipFill>
        <p:spPr>
          <a:xfrm>
            <a:off x="243770" y="-71890"/>
            <a:ext cx="6137848" cy="1528494"/>
          </a:xfrm>
          <a:prstGeom prst="rect">
            <a:avLst/>
          </a:prstGeom>
        </p:spPr>
      </p:pic>
      <p:pic>
        <p:nvPicPr>
          <p:cNvPr id="25" name="Kép 24" descr="A képen rajz, virág látható&#10;&#10;Automatikusan generált leírás">
            <a:extLst>
              <a:ext uri="{FF2B5EF4-FFF2-40B4-BE49-F238E27FC236}">
                <a16:creationId xmlns:a16="http://schemas.microsoft.com/office/drawing/2014/main" id="{49098C3B-1039-480F-A5B7-7700B6BBBE0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771"/>
          <a:stretch/>
        </p:blipFill>
        <p:spPr>
          <a:xfrm>
            <a:off x="600291" y="1107240"/>
            <a:ext cx="10574552" cy="1517532"/>
          </a:xfrm>
          <a:prstGeom prst="rect">
            <a:avLst/>
          </a:prstGeom>
        </p:spPr>
      </p:pic>
      <p:pic>
        <p:nvPicPr>
          <p:cNvPr id="27" name="Kép 26" descr="A képen virág látható&#10;&#10;Automatikusan generált leírás">
            <a:extLst>
              <a:ext uri="{FF2B5EF4-FFF2-40B4-BE49-F238E27FC236}">
                <a16:creationId xmlns:a16="http://schemas.microsoft.com/office/drawing/2014/main" id="{E831E055-F0D1-41FF-8180-B7413E0C3A0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862" b="31862"/>
          <a:stretch/>
        </p:blipFill>
        <p:spPr>
          <a:xfrm>
            <a:off x="600291" y="2600465"/>
            <a:ext cx="5886433" cy="833787"/>
          </a:xfrm>
          <a:prstGeom prst="rect">
            <a:avLst/>
          </a:prstGeom>
        </p:spPr>
      </p:pic>
      <p:pic>
        <p:nvPicPr>
          <p:cNvPr id="29" name="Kép 28">
            <a:extLst>
              <a:ext uri="{FF2B5EF4-FFF2-40B4-BE49-F238E27FC236}">
                <a16:creationId xmlns:a16="http://schemas.microsoft.com/office/drawing/2014/main" id="{FE567DF4-4656-4774-BB42-5CB588BF1D5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389" y="3368723"/>
            <a:ext cx="6665078" cy="2864231"/>
          </a:xfrm>
          <a:prstGeom prst="rect">
            <a:avLst/>
          </a:prstGeom>
        </p:spPr>
      </p:pic>
      <p:pic>
        <p:nvPicPr>
          <p:cNvPr id="33" name="Kép 32" descr="A képen virág látható&#10;&#10;Automatikusan generált leírás">
            <a:extLst>
              <a:ext uri="{FF2B5EF4-FFF2-40B4-BE49-F238E27FC236}">
                <a16:creationId xmlns:a16="http://schemas.microsoft.com/office/drawing/2014/main" id="{00EFB691-97BE-471A-9536-2DFB0307C35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32" t="40610" r="42808" b="40097"/>
          <a:stretch/>
        </p:blipFill>
        <p:spPr>
          <a:xfrm>
            <a:off x="5485502" y="5986684"/>
            <a:ext cx="2002444" cy="508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4648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Kép 16">
            <a:extLst>
              <a:ext uri="{FF2B5EF4-FFF2-40B4-BE49-F238E27FC236}">
                <a16:creationId xmlns:a16="http://schemas.microsoft.com/office/drawing/2014/main" id="{BE4E21DD-2C24-4361-914A-3737A9E224C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  <a14:imgEffect>
                      <a14:brightnessContrast bright="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Kép 12">
            <a:extLst>
              <a:ext uri="{FF2B5EF4-FFF2-40B4-BE49-F238E27FC236}">
                <a16:creationId xmlns:a16="http://schemas.microsoft.com/office/drawing/2014/main" id="{9020CCFB-4420-4736-BBAC-CB0746082D2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3231" y="735223"/>
            <a:ext cx="2539907" cy="1427982"/>
          </a:xfrm>
          <a:prstGeom prst="rect">
            <a:avLst/>
          </a:prstGeom>
          <a:ln w="9525">
            <a:solidFill>
              <a:schemeClr val="bg1"/>
            </a:solidFill>
          </a:ln>
          <a:effectLst>
            <a:softEdge rad="31750"/>
          </a:effectLst>
        </p:spPr>
      </p:pic>
      <p:pic>
        <p:nvPicPr>
          <p:cNvPr id="14" name="Kép 13" descr="A képen nagyon nagy, sor, aláírás, köteg látható&#10;&#10;Automatikusan generált leírás">
            <a:extLst>
              <a:ext uri="{FF2B5EF4-FFF2-40B4-BE49-F238E27FC236}">
                <a16:creationId xmlns:a16="http://schemas.microsoft.com/office/drawing/2014/main" id="{1042913D-3987-4622-BE09-B539D3E739BA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6993" y="733912"/>
            <a:ext cx="1745735" cy="1427983"/>
          </a:xfrm>
          <a:prstGeom prst="rect">
            <a:avLst/>
          </a:prstGeom>
          <a:ln>
            <a:solidFill>
              <a:schemeClr val="bg1"/>
            </a:solidFill>
          </a:ln>
          <a:effectLst>
            <a:softEdge rad="31750"/>
          </a:effectLst>
        </p:spPr>
      </p:pic>
      <p:pic>
        <p:nvPicPr>
          <p:cNvPr id="15" name="Kép 14" descr="A képen épület, aláírás, férfi, állás látható&#10;&#10;Automatikusan generált leírás">
            <a:extLst>
              <a:ext uri="{FF2B5EF4-FFF2-40B4-BE49-F238E27FC236}">
                <a16:creationId xmlns:a16="http://schemas.microsoft.com/office/drawing/2014/main" id="{13A13AC4-E24C-4735-8D36-74B9DF02F209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1483" y="4421751"/>
            <a:ext cx="2534654" cy="1745262"/>
          </a:xfrm>
          <a:prstGeom prst="rect">
            <a:avLst/>
          </a:prstGeom>
          <a:ln>
            <a:solidFill>
              <a:schemeClr val="bg1"/>
            </a:solidFill>
          </a:ln>
          <a:effectLst>
            <a:softEdge rad="31750"/>
          </a:effectLst>
        </p:spPr>
      </p:pic>
      <p:pic>
        <p:nvPicPr>
          <p:cNvPr id="16" name="Kép 15" descr="A képen kültéri, személy, személyek, óra látható&#10;&#10;Automatikusan generált leírás">
            <a:extLst>
              <a:ext uri="{FF2B5EF4-FFF2-40B4-BE49-F238E27FC236}">
                <a16:creationId xmlns:a16="http://schemas.microsoft.com/office/drawing/2014/main" id="{7CC074C4-50C1-4308-B5C3-BD03A7A8908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1483" y="2382697"/>
            <a:ext cx="2534654" cy="1819561"/>
          </a:xfrm>
          <a:prstGeom prst="rect">
            <a:avLst/>
          </a:prstGeom>
          <a:ln>
            <a:solidFill>
              <a:schemeClr val="bg1"/>
            </a:solidFill>
          </a:ln>
          <a:effectLst>
            <a:softEdge rad="31750"/>
          </a:effectLst>
        </p:spPr>
      </p:pic>
      <p:grpSp>
        <p:nvGrpSpPr>
          <p:cNvPr id="18" name="Csoportba foglalás 17">
            <a:extLst>
              <a:ext uri="{FF2B5EF4-FFF2-40B4-BE49-F238E27FC236}">
                <a16:creationId xmlns:a16="http://schemas.microsoft.com/office/drawing/2014/main" id="{AECAEA3D-EF32-47C4-B551-165F074D192E}"/>
              </a:ext>
            </a:extLst>
          </p:cNvPr>
          <p:cNvGrpSpPr/>
          <p:nvPr/>
        </p:nvGrpSpPr>
        <p:grpSpPr>
          <a:xfrm>
            <a:off x="422030" y="363288"/>
            <a:ext cx="11294107" cy="6131424"/>
            <a:chOff x="422030" y="363288"/>
            <a:chExt cx="11294107" cy="6131424"/>
          </a:xfrm>
        </p:grpSpPr>
        <p:grpSp>
          <p:nvGrpSpPr>
            <p:cNvPr id="19" name="Csoportba foglalás 18">
              <a:extLst>
                <a:ext uri="{FF2B5EF4-FFF2-40B4-BE49-F238E27FC236}">
                  <a16:creationId xmlns:a16="http://schemas.microsoft.com/office/drawing/2014/main" id="{BC15E28F-0CE5-4986-A69B-BF378B262A2D}"/>
                </a:ext>
              </a:extLst>
            </p:cNvPr>
            <p:cNvGrpSpPr/>
            <p:nvPr/>
          </p:nvGrpSpPr>
          <p:grpSpPr>
            <a:xfrm>
              <a:off x="422030" y="363288"/>
              <a:ext cx="900000" cy="900000"/>
              <a:chOff x="422030" y="363288"/>
              <a:chExt cx="900000" cy="900000"/>
            </a:xfrm>
          </p:grpSpPr>
          <p:cxnSp>
            <p:nvCxnSpPr>
              <p:cNvPr id="29" name="Egyenes összekötő 28">
                <a:extLst>
                  <a:ext uri="{FF2B5EF4-FFF2-40B4-BE49-F238E27FC236}">
                    <a16:creationId xmlns:a16="http://schemas.microsoft.com/office/drawing/2014/main" id="{C035D17F-3F51-412A-8078-F2C501B33AB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22030" y="363288"/>
                <a:ext cx="900000" cy="0"/>
              </a:xfrm>
              <a:prstGeom prst="line">
                <a:avLst/>
              </a:prstGeom>
              <a:ln w="38100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Egyenes összekötő 29">
                <a:extLst>
                  <a:ext uri="{FF2B5EF4-FFF2-40B4-BE49-F238E27FC236}">
                    <a16:creationId xmlns:a16="http://schemas.microsoft.com/office/drawing/2014/main" id="{3491526E-7F84-4241-88FB-BDD66365E9B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22030" y="363288"/>
                <a:ext cx="0" cy="900000"/>
              </a:xfrm>
              <a:prstGeom prst="line">
                <a:avLst/>
              </a:prstGeom>
              <a:ln w="38100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" name="Csoportba foglalás 19">
              <a:extLst>
                <a:ext uri="{FF2B5EF4-FFF2-40B4-BE49-F238E27FC236}">
                  <a16:creationId xmlns:a16="http://schemas.microsoft.com/office/drawing/2014/main" id="{0043EF2C-C9F4-49A8-A8B9-B9827377A526}"/>
                </a:ext>
              </a:extLst>
            </p:cNvPr>
            <p:cNvGrpSpPr/>
            <p:nvPr/>
          </p:nvGrpSpPr>
          <p:grpSpPr>
            <a:xfrm rot="16200000">
              <a:off x="475863" y="5594712"/>
              <a:ext cx="900000" cy="900000"/>
              <a:chOff x="422030" y="363288"/>
              <a:chExt cx="900000" cy="900000"/>
            </a:xfrm>
          </p:grpSpPr>
          <p:cxnSp>
            <p:nvCxnSpPr>
              <p:cNvPr id="27" name="Egyenes összekötő 26">
                <a:extLst>
                  <a:ext uri="{FF2B5EF4-FFF2-40B4-BE49-F238E27FC236}">
                    <a16:creationId xmlns:a16="http://schemas.microsoft.com/office/drawing/2014/main" id="{5615C50D-3047-4996-8960-C348D2C23E9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22030" y="363288"/>
                <a:ext cx="900000" cy="0"/>
              </a:xfrm>
              <a:prstGeom prst="line">
                <a:avLst/>
              </a:prstGeom>
              <a:ln w="38100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Egyenes összekötő 27">
                <a:extLst>
                  <a:ext uri="{FF2B5EF4-FFF2-40B4-BE49-F238E27FC236}">
                    <a16:creationId xmlns:a16="http://schemas.microsoft.com/office/drawing/2014/main" id="{1464913B-C2FB-41B6-877F-E6598FB56EA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22030" y="363288"/>
                <a:ext cx="0" cy="900000"/>
              </a:xfrm>
              <a:prstGeom prst="line">
                <a:avLst/>
              </a:prstGeom>
              <a:ln w="38100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" name="Csoportba foglalás 20">
              <a:extLst>
                <a:ext uri="{FF2B5EF4-FFF2-40B4-BE49-F238E27FC236}">
                  <a16:creationId xmlns:a16="http://schemas.microsoft.com/office/drawing/2014/main" id="{365AE756-8775-4EC4-9D24-3BE154092C9C}"/>
                </a:ext>
              </a:extLst>
            </p:cNvPr>
            <p:cNvGrpSpPr/>
            <p:nvPr/>
          </p:nvGrpSpPr>
          <p:grpSpPr>
            <a:xfrm rot="10800000">
              <a:off x="10816137" y="5594712"/>
              <a:ext cx="900000" cy="900000"/>
              <a:chOff x="422030" y="363288"/>
              <a:chExt cx="900000" cy="900000"/>
            </a:xfrm>
          </p:grpSpPr>
          <p:cxnSp>
            <p:nvCxnSpPr>
              <p:cNvPr id="25" name="Egyenes összekötő 24">
                <a:extLst>
                  <a:ext uri="{FF2B5EF4-FFF2-40B4-BE49-F238E27FC236}">
                    <a16:creationId xmlns:a16="http://schemas.microsoft.com/office/drawing/2014/main" id="{D7679550-C2CA-4433-BCCC-49944F19FE1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22030" y="363288"/>
                <a:ext cx="900000" cy="0"/>
              </a:xfrm>
              <a:prstGeom prst="line">
                <a:avLst/>
              </a:prstGeom>
              <a:ln w="38100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Egyenes összekötő 25">
                <a:extLst>
                  <a:ext uri="{FF2B5EF4-FFF2-40B4-BE49-F238E27FC236}">
                    <a16:creationId xmlns:a16="http://schemas.microsoft.com/office/drawing/2014/main" id="{6406C0BF-D912-4A0D-9B70-8CF9DE54E9D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22030" y="363288"/>
                <a:ext cx="0" cy="900000"/>
              </a:xfrm>
              <a:prstGeom prst="line">
                <a:avLst/>
              </a:prstGeom>
              <a:ln w="38100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" name="Csoportba foglalás 21">
              <a:extLst>
                <a:ext uri="{FF2B5EF4-FFF2-40B4-BE49-F238E27FC236}">
                  <a16:creationId xmlns:a16="http://schemas.microsoft.com/office/drawing/2014/main" id="{3A2DB19F-A428-4513-B6F2-FFBD08498183}"/>
                </a:ext>
              </a:extLst>
            </p:cNvPr>
            <p:cNvGrpSpPr/>
            <p:nvPr/>
          </p:nvGrpSpPr>
          <p:grpSpPr>
            <a:xfrm rot="5400000">
              <a:off x="10816137" y="363288"/>
              <a:ext cx="900000" cy="900000"/>
              <a:chOff x="422030" y="363288"/>
              <a:chExt cx="900000" cy="900000"/>
            </a:xfrm>
          </p:grpSpPr>
          <p:cxnSp>
            <p:nvCxnSpPr>
              <p:cNvPr id="23" name="Egyenes összekötő 22">
                <a:extLst>
                  <a:ext uri="{FF2B5EF4-FFF2-40B4-BE49-F238E27FC236}">
                    <a16:creationId xmlns:a16="http://schemas.microsoft.com/office/drawing/2014/main" id="{CA27470D-E684-4C13-B09F-1E16E8703FE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22030" y="363288"/>
                <a:ext cx="900000" cy="0"/>
              </a:xfrm>
              <a:prstGeom prst="line">
                <a:avLst/>
              </a:prstGeom>
              <a:ln w="38100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Egyenes összekötő 23">
                <a:extLst>
                  <a:ext uri="{FF2B5EF4-FFF2-40B4-BE49-F238E27FC236}">
                    <a16:creationId xmlns:a16="http://schemas.microsoft.com/office/drawing/2014/main" id="{4170C3AD-C67D-4674-8EBA-7D900260578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22030" y="363288"/>
                <a:ext cx="0" cy="900000"/>
              </a:xfrm>
              <a:prstGeom prst="line">
                <a:avLst/>
              </a:prstGeom>
              <a:ln w="38100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6" name="Kép 5" descr="A képen virág látható&#10;&#10;Automatikusan generált leírás">
            <a:extLst>
              <a:ext uri="{FF2B5EF4-FFF2-40B4-BE49-F238E27FC236}">
                <a16:creationId xmlns:a16="http://schemas.microsoft.com/office/drawing/2014/main" id="{4FE94CA5-6F76-47BE-A3A8-D9F591CAB77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30" t="23491" r="36567" b="36883"/>
          <a:stretch/>
        </p:blipFill>
        <p:spPr>
          <a:xfrm>
            <a:off x="685878" y="650594"/>
            <a:ext cx="2115371" cy="1020539"/>
          </a:xfrm>
          <a:prstGeom prst="rect">
            <a:avLst/>
          </a:prstGeom>
        </p:spPr>
      </p:pic>
      <p:pic>
        <p:nvPicPr>
          <p:cNvPr id="10" name="Kép 9" descr="A képen virág, madár látható&#10;&#10;Automatikusan generált leírás">
            <a:extLst>
              <a:ext uri="{FF2B5EF4-FFF2-40B4-BE49-F238E27FC236}">
                <a16:creationId xmlns:a16="http://schemas.microsoft.com/office/drawing/2014/main" id="{BBFE3610-A350-4E0E-98FD-362094C90BC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81" b="24708"/>
          <a:stretch/>
        </p:blipFill>
        <p:spPr>
          <a:xfrm>
            <a:off x="685878" y="2397255"/>
            <a:ext cx="8370367" cy="1160561"/>
          </a:xfrm>
          <a:prstGeom prst="rect">
            <a:avLst/>
          </a:prstGeom>
        </p:spPr>
      </p:pic>
      <p:pic>
        <p:nvPicPr>
          <p:cNvPr id="33" name="Kép 32">
            <a:extLst>
              <a:ext uri="{FF2B5EF4-FFF2-40B4-BE49-F238E27FC236}">
                <a16:creationId xmlns:a16="http://schemas.microsoft.com/office/drawing/2014/main" id="{4E66D5C4-EF64-429C-8B3A-E33A1B43F52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94"/>
          <a:stretch/>
        </p:blipFill>
        <p:spPr>
          <a:xfrm>
            <a:off x="644467" y="3306605"/>
            <a:ext cx="8287128" cy="2816172"/>
          </a:xfrm>
          <a:prstGeom prst="rect">
            <a:avLst/>
          </a:prstGeom>
        </p:spPr>
      </p:pic>
      <p:pic>
        <p:nvPicPr>
          <p:cNvPr id="35" name="Kép 34" descr="A képen virág látható&#10;&#10;Automatikusan generált leírás">
            <a:extLst>
              <a:ext uri="{FF2B5EF4-FFF2-40B4-BE49-F238E27FC236}">
                <a16:creationId xmlns:a16="http://schemas.microsoft.com/office/drawing/2014/main" id="{B7D28CCB-6D34-403B-AFE3-A70F574F309B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87" t="39568" r="43047" b="42976"/>
          <a:stretch/>
        </p:blipFill>
        <p:spPr>
          <a:xfrm>
            <a:off x="5415696" y="6026875"/>
            <a:ext cx="1962489" cy="463513"/>
          </a:xfrm>
          <a:prstGeom prst="rect">
            <a:avLst/>
          </a:prstGeom>
        </p:spPr>
      </p:pic>
      <p:pic>
        <p:nvPicPr>
          <p:cNvPr id="38" name="Kép 37" descr="A képen rajz látható&#10;&#10;Automatikusan generált leírás">
            <a:extLst>
              <a:ext uri="{FF2B5EF4-FFF2-40B4-BE49-F238E27FC236}">
                <a16:creationId xmlns:a16="http://schemas.microsoft.com/office/drawing/2014/main" id="{09D95119-193E-424D-A19C-6B6FA67F598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818" y="1085425"/>
            <a:ext cx="5812061" cy="2035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008251"/>
      </p:ext>
    </p:extLst>
  </p:cSld>
  <p:clrMapOvr>
    <a:masterClrMapping/>
  </p:clrMapOvr>
</p:sld>
</file>

<file path=ppt/theme/theme1.xml><?xml version="1.0" encoding="utf-8"?>
<a:theme xmlns:a="http://schemas.openxmlformats.org/drawingml/2006/main" name="AccentBoxVTI">
  <a:themeElements>
    <a:clrScheme name="AnalogousFromLightSeedRightStep">
      <a:dk1>
        <a:srgbClr val="000000"/>
      </a:dk1>
      <a:lt1>
        <a:srgbClr val="FFFFFF"/>
      </a:lt1>
      <a:dk2>
        <a:srgbClr val="3D3822"/>
      </a:dk2>
      <a:lt2>
        <a:srgbClr val="E2E8E5"/>
      </a:lt2>
      <a:accent1>
        <a:srgbClr val="EA73A4"/>
      </a:accent1>
      <a:accent2>
        <a:srgbClr val="E55454"/>
      </a:accent2>
      <a:accent3>
        <a:srgbClr val="E59053"/>
      </a:accent3>
      <a:accent4>
        <a:srgbClr val="B6A343"/>
      </a:accent4>
      <a:accent5>
        <a:srgbClr val="95AB54"/>
      </a:accent5>
      <a:accent6>
        <a:srgbClr val="69B643"/>
      </a:accent6>
      <a:hlink>
        <a:srgbClr val="578F78"/>
      </a:hlink>
      <a:folHlink>
        <a:srgbClr val="828282"/>
      </a:folHlink>
    </a:clrScheme>
    <a:fontScheme name="Avenir">
      <a:majorFont>
        <a:latin typeface="Avenir Next LT Pro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ccentBoxVTI" id="{9F778A78-DC9A-453A-A82D-A75CAD503E15}" vid="{EA961113-7CC4-4569-8A6A-7BC2C1E2F401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692</TotalTime>
  <Words>226</Words>
  <Application>Microsoft Office PowerPoint</Application>
  <PresentationFormat>Szélesvásznú</PresentationFormat>
  <Paragraphs>31</Paragraphs>
  <Slides>13</Slides>
  <Notes>1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6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13</vt:i4>
      </vt:variant>
    </vt:vector>
  </HeadingPairs>
  <TitlesOfParts>
    <vt:vector size="20" baseType="lpstr">
      <vt:lpstr>Arial</vt:lpstr>
      <vt:lpstr>Avenir Next LT Pro</vt:lpstr>
      <vt:lpstr>Bahnschrift Condensed</vt:lpstr>
      <vt:lpstr>Calibri</vt:lpstr>
      <vt:lpstr>Haettenschweiler</vt:lpstr>
      <vt:lpstr>VCR OSD Mono</vt:lpstr>
      <vt:lpstr>AccentBoxVTI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Betti1122</dc:creator>
  <cp:lastModifiedBy>recseyzsuzsa@sulid.hu</cp:lastModifiedBy>
  <cp:revision>70</cp:revision>
  <dcterms:created xsi:type="dcterms:W3CDTF">2020-05-14T12:08:20Z</dcterms:created>
  <dcterms:modified xsi:type="dcterms:W3CDTF">2020-06-05T10:57:39Z</dcterms:modified>
</cp:coreProperties>
</file>