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43" d="100"/>
          <a:sy n="43" d="100"/>
        </p:scale>
        <p:origin x="75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F44BF6C6-3B7F-4B22-A46A-1D7CF7F0C7EA}" type="datetimeFigureOut">
              <a:rPr lang="hu-HU" smtClean="0"/>
              <a:t>2020. 06. 05.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B0706B7-1C9A-491B-976A-056F4700298A}" type="slidenum">
              <a:rPr lang="hu-HU" smtClean="0"/>
              <a:t>‹#›</a:t>
            </a:fld>
            <a:endParaRPr lang="hu-H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91775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BF6C6-3B7F-4B22-A46A-1D7CF7F0C7EA}" type="datetimeFigureOut">
              <a:rPr lang="hu-HU" smtClean="0"/>
              <a:t>2020. 06. 05.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706B7-1C9A-491B-976A-056F470029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2557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BF6C6-3B7F-4B22-A46A-1D7CF7F0C7EA}" type="datetimeFigureOut">
              <a:rPr lang="hu-HU" smtClean="0"/>
              <a:t>2020. 06. 05.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706B7-1C9A-491B-976A-056F470029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6385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BF6C6-3B7F-4B22-A46A-1D7CF7F0C7EA}" type="datetimeFigureOut">
              <a:rPr lang="hu-HU" smtClean="0"/>
              <a:t>2020. 06. 05.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706B7-1C9A-491B-976A-056F4700298A}" type="slidenum">
              <a:rPr lang="hu-HU" smtClean="0"/>
              <a:t>‹#›</a:t>
            </a:fld>
            <a:endParaRPr lang="hu-H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66345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BF6C6-3B7F-4B22-A46A-1D7CF7F0C7EA}" type="datetimeFigureOut">
              <a:rPr lang="hu-HU" smtClean="0"/>
              <a:t>2020. 06. 05.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706B7-1C9A-491B-976A-056F470029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12242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BF6C6-3B7F-4B22-A46A-1D7CF7F0C7EA}" type="datetimeFigureOut">
              <a:rPr lang="hu-HU" smtClean="0"/>
              <a:t>2020. 06. 05.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706B7-1C9A-491B-976A-056F470029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9564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BF6C6-3B7F-4B22-A46A-1D7CF7F0C7EA}" type="datetimeFigureOut">
              <a:rPr lang="hu-HU" smtClean="0"/>
              <a:t>2020. 06. 05.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706B7-1C9A-491B-976A-056F470029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75862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BF6C6-3B7F-4B22-A46A-1D7CF7F0C7EA}" type="datetimeFigureOut">
              <a:rPr lang="hu-HU" smtClean="0"/>
              <a:t>2020. 06. 05.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706B7-1C9A-491B-976A-056F470029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1188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BF6C6-3B7F-4B22-A46A-1D7CF7F0C7EA}" type="datetimeFigureOut">
              <a:rPr lang="hu-HU" smtClean="0"/>
              <a:t>2020. 06. 05.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706B7-1C9A-491B-976A-056F470029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66113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BF6C6-3B7F-4B22-A46A-1D7CF7F0C7EA}" type="datetimeFigureOut">
              <a:rPr lang="hu-HU" smtClean="0"/>
              <a:t>2020. 06. 05.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706B7-1C9A-491B-976A-056F470029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21888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BF6C6-3B7F-4B22-A46A-1D7CF7F0C7EA}" type="datetimeFigureOut">
              <a:rPr lang="hu-HU" smtClean="0"/>
              <a:t>2020. 06. 05.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706B7-1C9A-491B-976A-056F470029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01340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BF6C6-3B7F-4B22-A46A-1D7CF7F0C7EA}" type="datetimeFigureOut">
              <a:rPr lang="hu-HU" smtClean="0"/>
              <a:t>2020. 06. 05.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706B7-1C9A-491B-976A-056F470029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96998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BF6C6-3B7F-4B22-A46A-1D7CF7F0C7EA}" type="datetimeFigureOut">
              <a:rPr lang="hu-HU" smtClean="0"/>
              <a:t>2020. 06. 05.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706B7-1C9A-491B-976A-056F470029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66282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BF6C6-3B7F-4B22-A46A-1D7CF7F0C7EA}" type="datetimeFigureOut">
              <a:rPr lang="hu-HU" smtClean="0"/>
              <a:t>2020. 06. 05.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706B7-1C9A-491B-976A-056F470029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4368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BF6C6-3B7F-4B22-A46A-1D7CF7F0C7EA}" type="datetimeFigureOut">
              <a:rPr lang="hu-HU" smtClean="0"/>
              <a:t>2020. 06. 05.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706B7-1C9A-491B-976A-056F470029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28268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BF6C6-3B7F-4B22-A46A-1D7CF7F0C7EA}" type="datetimeFigureOut">
              <a:rPr lang="hu-HU" smtClean="0"/>
              <a:t>2020. 06. 05.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706B7-1C9A-491B-976A-056F470029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60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BF6C6-3B7F-4B22-A46A-1D7CF7F0C7EA}" type="datetimeFigureOut">
              <a:rPr lang="hu-HU" smtClean="0"/>
              <a:t>2020. 06. 05.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706B7-1C9A-491B-976A-056F470029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78146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F44BF6C6-3B7F-4B22-A46A-1D7CF7F0C7EA}" type="datetimeFigureOut">
              <a:rPr lang="hu-HU" smtClean="0"/>
              <a:t>2020. 06. 05.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8B0706B7-1C9A-491B-976A-056F470029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5785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lmtett.ro/cikk/588/filmtortenet-az-elbeszeles-kialakulasa-lumiere-ek-georges-melies-david-wark-griffith" TargetMode="External"/><Relationship Id="rId7" Type="http://schemas.openxmlformats.org/officeDocument/2006/relationships/hyperlink" Target="https://papageno.hu/featured/2019/12/ezek-voltak-2019-legnagyobb-magyar-filmes-sikerei/" TargetMode="External"/><Relationship Id="rId2" Type="http://schemas.openxmlformats.org/officeDocument/2006/relationships/hyperlink" Target="https://hu.wikipedia.org/wiki/V%C3%A1g%C3%A1s_(filmk%C3%A9sz%C3%ADt%C3%A9s)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hu.wikipedia.org/wiki/Filmes_munkak%C3%B6r%C3%B6k" TargetMode="External"/><Relationship Id="rId5" Type="http://schemas.openxmlformats.org/officeDocument/2006/relationships/hyperlink" Target="https://web.archive.org/web/20160308120805/http:/halivud.hu/index.php?id=221&amp;phpsessid=9&amp;subcontent=skool/read.php" TargetMode="External"/><Relationship Id="rId4" Type="http://schemas.openxmlformats.org/officeDocument/2006/relationships/hyperlink" Target="http://filmvilag.hu/xereses_frame.php?cikk_id=10306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76656" y="2514599"/>
            <a:ext cx="9991344" cy="995363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FILMKÉSZÍTÉS,VIDEÓVÁGÁS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5027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0" y="0"/>
            <a:ext cx="3227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IRODALOMJEGYZÉK: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75841" y="584775"/>
            <a:ext cx="8558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hlinkClick r:id="rId2"/>
              </a:rPr>
              <a:t>https://hu.wikipedia.org/wiki/V%C3%A1g%C3%A1s_(filmk%C3%A9sz%C3%ADt%C3%A9s)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75841" y="954107"/>
            <a:ext cx="11649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hlinkClick r:id="rId3"/>
              </a:rPr>
              <a:t>https://www.filmtett.ro/cikk/588/filmtortenet-az-elbeszeles-kialakulasa-lumiere-ek-georges-melies-david-wark-griffith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75841" y="1354216"/>
            <a:ext cx="11098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hlinkClick r:id="rId4"/>
              </a:rPr>
              <a:t>http://filmvilag.hu/xereses_frame.php?cikk_id=10306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75841" y="1754325"/>
            <a:ext cx="11649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hlinkClick r:id="rId5"/>
              </a:rPr>
              <a:t>https://web.archive.org/web/20160308120805/http://halivud.hu/index.php?id=221&amp;phpsessid=9&amp;subcontent=skool%2Fread.php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75841" y="2400656"/>
            <a:ext cx="7946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hlinkClick r:id="rId6"/>
              </a:rPr>
              <a:t>https://hu.wikipedia.org/wiki/Filmes_munkak%C3%B6r%C3%B6k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75841" y="2769988"/>
            <a:ext cx="11419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hlinkClick r:id="rId7"/>
              </a:rPr>
              <a:t>https://papageno.hu/featured/2019/12/ezek-voltak-2019-legnagyobb-magyar-filmes-sikerei/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36531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522205" y="2100316"/>
            <a:ext cx="4989850" cy="77178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hu-HU" sz="4000" dirty="0" smtClean="0"/>
              <a:t>FILMEK/VIDEÓK TÍPÚSAI</a:t>
            </a:r>
            <a:endParaRPr lang="hu-HU" sz="4000" dirty="0"/>
          </a:p>
        </p:txBody>
      </p:sp>
      <p:sp>
        <p:nvSpPr>
          <p:cNvPr id="4" name="Szöveg helye 2"/>
          <p:cNvSpPr txBox="1">
            <a:spLocks/>
          </p:cNvSpPr>
          <p:nvPr/>
        </p:nvSpPr>
        <p:spPr>
          <a:xfrm>
            <a:off x="1108945" y="3538728"/>
            <a:ext cx="4605857" cy="77178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4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2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hu-HU" sz="4000" dirty="0" smtClean="0"/>
              <a:t>ESZKÖZÖK/TECHNIKÁK</a:t>
            </a:r>
            <a:endParaRPr lang="hu-HU" sz="4000" dirty="0"/>
          </a:p>
        </p:txBody>
      </p:sp>
      <p:sp>
        <p:nvSpPr>
          <p:cNvPr id="5" name="Szöveg helye 2"/>
          <p:cNvSpPr txBox="1">
            <a:spLocks/>
          </p:cNvSpPr>
          <p:nvPr/>
        </p:nvSpPr>
        <p:spPr>
          <a:xfrm>
            <a:off x="8715393" y="3944127"/>
            <a:ext cx="2500687" cy="77178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4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2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hu-HU" sz="4000" dirty="0" smtClean="0"/>
              <a:t>MANAPSÁG</a:t>
            </a:r>
            <a:endParaRPr lang="hu-HU" sz="4000" dirty="0"/>
          </a:p>
        </p:txBody>
      </p:sp>
      <p:sp>
        <p:nvSpPr>
          <p:cNvPr id="6" name="Szöveg helye 2"/>
          <p:cNvSpPr txBox="1">
            <a:spLocks/>
          </p:cNvSpPr>
          <p:nvPr/>
        </p:nvSpPr>
        <p:spPr>
          <a:xfrm>
            <a:off x="7662282" y="2641214"/>
            <a:ext cx="3049307" cy="77178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4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2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hu-HU" sz="4000" dirty="0" smtClean="0"/>
              <a:t>MINT SZAKMA</a:t>
            </a:r>
            <a:endParaRPr lang="hu-HU" sz="4000" dirty="0"/>
          </a:p>
        </p:txBody>
      </p:sp>
      <p:sp>
        <p:nvSpPr>
          <p:cNvPr id="7" name="Szöveg helye 2"/>
          <p:cNvSpPr txBox="1">
            <a:spLocks/>
          </p:cNvSpPr>
          <p:nvPr/>
        </p:nvSpPr>
        <p:spPr>
          <a:xfrm>
            <a:off x="187452" y="661904"/>
            <a:ext cx="4886546" cy="77178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4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2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hu-HU" sz="4000" dirty="0" smtClean="0"/>
              <a:t>ALAKULÁSA/TÖRTÉNETE</a:t>
            </a:r>
            <a:endParaRPr lang="hu-HU" sz="4000" dirty="0"/>
          </a:p>
        </p:txBody>
      </p:sp>
      <p:sp>
        <p:nvSpPr>
          <p:cNvPr id="8" name="Szöveg helye 2"/>
          <p:cNvSpPr txBox="1">
            <a:spLocks/>
          </p:cNvSpPr>
          <p:nvPr/>
        </p:nvSpPr>
        <p:spPr>
          <a:xfrm>
            <a:off x="6842020" y="1338301"/>
            <a:ext cx="2453905" cy="77178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4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2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hu-HU" sz="4000" dirty="0" smtClean="0"/>
              <a:t>FOLYAMATA</a:t>
            </a: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340124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2"/>
          <p:cNvSpPr txBox="1">
            <a:spLocks/>
          </p:cNvSpPr>
          <p:nvPr/>
        </p:nvSpPr>
        <p:spPr>
          <a:xfrm>
            <a:off x="96012" y="140696"/>
            <a:ext cx="4886546" cy="77178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4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2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hu-HU" sz="4000" dirty="0" smtClean="0"/>
              <a:t>ALAKULÁSA/TÖRTÉNETE</a:t>
            </a:r>
            <a:endParaRPr lang="hu-HU" sz="40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3592506" y="4450612"/>
            <a:ext cx="27801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Georges </a:t>
            </a:r>
            <a:r>
              <a:rPr lang="hu-HU" sz="1600" dirty="0" err="1" smtClean="0"/>
              <a:t>Méliès</a:t>
            </a:r>
            <a:r>
              <a:rPr lang="hu-HU" sz="1600" dirty="0" smtClean="0"/>
              <a:t> </a:t>
            </a:r>
            <a:r>
              <a:rPr lang="hu-HU" sz="1400" dirty="0" smtClean="0"/>
              <a:t>(1896 és 1912 között közel 500 filmet készített)</a:t>
            </a:r>
            <a:endParaRPr lang="hu-HU" sz="14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7470193" y="526588"/>
            <a:ext cx="29732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Edwin </a:t>
            </a:r>
            <a:r>
              <a:rPr lang="hu-HU" sz="1600" dirty="0"/>
              <a:t>S. </a:t>
            </a:r>
            <a:r>
              <a:rPr lang="hu-HU" sz="1600" dirty="0" err="1" smtClean="0"/>
              <a:t>Porter</a:t>
            </a:r>
            <a:r>
              <a:rPr lang="hu-HU" sz="1600" dirty="0" smtClean="0"/>
              <a:t> </a:t>
            </a:r>
            <a:r>
              <a:rPr lang="hu-HU" sz="1400" dirty="0" smtClean="0"/>
              <a:t>(a több snittből összerakott vágást alkalmazta először)</a:t>
            </a:r>
            <a:endParaRPr lang="hu-HU" sz="14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8816721" y="1389013"/>
            <a:ext cx="29178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Eisenstein és </a:t>
            </a:r>
            <a:r>
              <a:rPr lang="hu-HU" sz="1600" dirty="0" err="1" smtClean="0"/>
              <a:t>Kulesov</a:t>
            </a:r>
            <a:r>
              <a:rPr lang="hu-HU" sz="1600" dirty="0" smtClean="0"/>
              <a:t>  </a:t>
            </a:r>
            <a:r>
              <a:rPr lang="hu-HU" sz="1400" dirty="0" smtClean="0"/>
              <a:t>(</a:t>
            </a:r>
            <a:r>
              <a:rPr lang="nb-NO" sz="1400" i="1" dirty="0"/>
              <a:t>„egy meg egy az három” </a:t>
            </a:r>
            <a:r>
              <a:rPr lang="hu-HU" sz="1400" dirty="0" smtClean="0"/>
              <a:t>alapelv)</a:t>
            </a:r>
            <a:endParaRPr lang="hu-HU" sz="14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1178" y="2045731"/>
            <a:ext cx="1595735" cy="2042541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8753" y="3264454"/>
            <a:ext cx="1439090" cy="201633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1026" name="Picture 2" descr="Edwin S Port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642" y="526588"/>
            <a:ext cx="1321551" cy="2072191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1907 körü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558" y="2030946"/>
            <a:ext cx="1718512" cy="2419665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229732" y="2389158"/>
            <a:ext cx="2268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err="1"/>
              <a:t>Auguste</a:t>
            </a:r>
            <a:r>
              <a:rPr lang="hu-HU" sz="1600" dirty="0"/>
              <a:t> és Louis </a:t>
            </a:r>
            <a:r>
              <a:rPr lang="hu-HU" sz="1600" dirty="0" err="1"/>
              <a:t>Lumière</a:t>
            </a:r>
            <a:endParaRPr lang="hu-HU" sz="2000" dirty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9694" y="2701918"/>
            <a:ext cx="1787795" cy="2409947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10" name="Szövegdoboz 9"/>
          <p:cNvSpPr txBox="1"/>
          <p:nvPr/>
        </p:nvSpPr>
        <p:spPr>
          <a:xfrm>
            <a:off x="3848161" y="1389013"/>
            <a:ext cx="202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u="sng" dirty="0" smtClean="0"/>
              <a:t>Fikciós film készítő</a:t>
            </a:r>
            <a:endParaRPr lang="hu-HU" u="sng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459303" y="1739899"/>
            <a:ext cx="271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u="sng" dirty="0" smtClean="0"/>
              <a:t>Dokumentumfilm készítő</a:t>
            </a:r>
            <a:endParaRPr lang="hu-HU" u="sng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6781733" y="2681545"/>
            <a:ext cx="2034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David </a:t>
            </a:r>
            <a:r>
              <a:rPr lang="hu-HU" dirty="0" err="1"/>
              <a:t>Wark</a:t>
            </a:r>
            <a:r>
              <a:rPr lang="hu-HU" dirty="0"/>
              <a:t> Griffith</a:t>
            </a: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46643" y="3101301"/>
            <a:ext cx="1505168" cy="2179483"/>
          </a:xfrm>
          <a:prstGeom prst="rect">
            <a:avLst/>
          </a:prstGeom>
        </p:spPr>
      </p:pic>
      <p:cxnSp>
        <p:nvCxnSpPr>
          <p:cNvPr id="13" name="Egyenes összekötő 12"/>
          <p:cNvCxnSpPr/>
          <p:nvPr/>
        </p:nvCxnSpPr>
        <p:spPr>
          <a:xfrm>
            <a:off x="3175609" y="1055914"/>
            <a:ext cx="0" cy="43869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1498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Jobbra nyíl 31"/>
          <p:cNvSpPr/>
          <p:nvPr/>
        </p:nvSpPr>
        <p:spPr>
          <a:xfrm>
            <a:off x="661315" y="4558178"/>
            <a:ext cx="7549997" cy="7502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Jobbra nyíl 30"/>
          <p:cNvSpPr/>
          <p:nvPr/>
        </p:nvSpPr>
        <p:spPr>
          <a:xfrm>
            <a:off x="354396" y="3983179"/>
            <a:ext cx="5367528" cy="7250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Szöveg helye 2"/>
          <p:cNvSpPr txBox="1">
            <a:spLocks/>
          </p:cNvSpPr>
          <p:nvPr/>
        </p:nvSpPr>
        <p:spPr>
          <a:xfrm>
            <a:off x="83293" y="134356"/>
            <a:ext cx="4936764" cy="77178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4000" dirty="0" smtClean="0"/>
              <a:t>FILMEK/VIDEÓK TÍPÚSAI</a:t>
            </a:r>
            <a:endParaRPr lang="hu-HU" sz="40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7007733" y="493776"/>
            <a:ext cx="1709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u="sng" dirty="0" smtClean="0"/>
              <a:t>HÁZI KÉSZÍTÉSŰ</a:t>
            </a:r>
            <a:endParaRPr lang="hu-HU" u="sng" dirty="0"/>
          </a:p>
        </p:txBody>
      </p:sp>
      <p:sp>
        <p:nvSpPr>
          <p:cNvPr id="4" name="Szövegdoboz 3"/>
          <p:cNvSpPr txBox="1"/>
          <p:nvPr/>
        </p:nvSpPr>
        <p:spPr>
          <a:xfrm>
            <a:off x="8717661" y="493776"/>
            <a:ext cx="1963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u="sng" dirty="0" smtClean="0"/>
              <a:t>FILMGYÁRTÓK ÁLTAL</a:t>
            </a:r>
            <a:endParaRPr lang="hu-HU" u="sng" dirty="0"/>
          </a:p>
        </p:txBody>
      </p:sp>
      <p:sp>
        <p:nvSpPr>
          <p:cNvPr id="5" name="Szövegdoboz 4"/>
          <p:cNvSpPr txBox="1"/>
          <p:nvPr/>
        </p:nvSpPr>
        <p:spPr>
          <a:xfrm>
            <a:off x="304610" y="1231553"/>
            <a:ext cx="1060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u="sng" dirty="0" smtClean="0"/>
              <a:t>RAJZOLT</a:t>
            </a:r>
            <a:endParaRPr lang="hu-HU" u="sng" dirty="0"/>
          </a:p>
        </p:txBody>
      </p:sp>
      <p:sp>
        <p:nvSpPr>
          <p:cNvPr id="6" name="Szövegdoboz 5"/>
          <p:cNvSpPr txBox="1"/>
          <p:nvPr/>
        </p:nvSpPr>
        <p:spPr>
          <a:xfrm>
            <a:off x="9139428" y="1031486"/>
            <a:ext cx="112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- HORROR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9251442" y="1569196"/>
            <a:ext cx="1072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- AKCIÓ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9195434" y="2106906"/>
            <a:ext cx="1128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- DRÁMA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9262872" y="2644616"/>
            <a:ext cx="894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- SCI-FI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9122283" y="3182326"/>
            <a:ext cx="1201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- TRHILLER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8945118" y="3720036"/>
            <a:ext cx="1522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- ROMANTIKUS</a:t>
            </a:r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1609344" y="1216152"/>
            <a:ext cx="1417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u="sng" dirty="0" smtClean="0"/>
              <a:t>ADAPTÁCIÓS</a:t>
            </a:r>
            <a:endParaRPr lang="hu-HU" u="sng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3410712" y="1216152"/>
            <a:ext cx="1353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u="sng" dirty="0" smtClean="0"/>
              <a:t>ANIMÁCIÓK</a:t>
            </a:r>
            <a:endParaRPr lang="hu-HU" u="sng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1828800" y="1732002"/>
            <a:ext cx="978408" cy="37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- KÖNYV</a:t>
            </a:r>
            <a:endParaRPr lang="hu-HU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1609344" y="2253424"/>
            <a:ext cx="1408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- KÉPREGÉNY</a:t>
            </a:r>
            <a:endParaRPr lang="hu-HU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1851660" y="2812994"/>
            <a:ext cx="923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- JÁTÉK</a:t>
            </a:r>
            <a:endParaRPr lang="hu-HU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4965192" y="1227230"/>
            <a:ext cx="1417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u="sng" dirty="0" smtClean="0"/>
              <a:t>GYEREKEKNEK</a:t>
            </a:r>
            <a:endParaRPr lang="hu-HU" u="sng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6398515" y="1217865"/>
            <a:ext cx="1577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u="sng" dirty="0" smtClean="0"/>
              <a:t>IDŐSEBBEKNEK</a:t>
            </a:r>
            <a:endParaRPr lang="hu-HU" u="sng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5600128" y="1996988"/>
            <a:ext cx="2737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- OKTATÓ VIDEÓ (TUTORIÁL)</a:t>
            </a:r>
            <a:endParaRPr lang="hu-HU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6182486" y="2522132"/>
            <a:ext cx="157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- ZENÉK KLIPJEI</a:t>
            </a:r>
            <a:endParaRPr lang="hu-HU" dirty="0"/>
          </a:p>
        </p:txBody>
      </p:sp>
      <p:sp>
        <p:nvSpPr>
          <p:cNvPr id="22" name="Szövegdoboz 21"/>
          <p:cNvSpPr txBox="1"/>
          <p:nvPr/>
        </p:nvSpPr>
        <p:spPr>
          <a:xfrm>
            <a:off x="304610" y="4139878"/>
            <a:ext cx="5295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FILMSZALAG &gt; KAZETTA &gt; CD/DVD &gt; TV/MOZI/INTERNET</a:t>
            </a:r>
            <a:endParaRPr lang="hu-HU" dirty="0"/>
          </a:p>
        </p:txBody>
      </p:sp>
      <p:sp>
        <p:nvSpPr>
          <p:cNvPr id="23" name="Szövegdoboz 22"/>
          <p:cNvSpPr txBox="1"/>
          <p:nvPr/>
        </p:nvSpPr>
        <p:spPr>
          <a:xfrm>
            <a:off x="661315" y="4748614"/>
            <a:ext cx="7635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MONTAZSOK &gt; FEKETE-FEHÉR NÉMAFILM &gt; FEKETE-FEHÉR HANGOSFILM &gt; SZÍNESFILM</a:t>
            </a:r>
            <a:endParaRPr lang="hu-HU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6616736" y="3240970"/>
            <a:ext cx="1433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solidFill>
                  <a:srgbClr val="FF0000"/>
                </a:solidFill>
              </a:rPr>
              <a:t>MONTAZS</a:t>
            </a:r>
          </a:p>
          <a:p>
            <a:pPr algn="ctr"/>
            <a:r>
              <a:rPr lang="hu-HU" sz="2400" dirty="0" smtClean="0">
                <a:solidFill>
                  <a:srgbClr val="FF0000"/>
                </a:solidFill>
              </a:rPr>
              <a:t>VÁGÁS</a:t>
            </a:r>
            <a:endParaRPr lang="hu-HU" sz="2400" dirty="0">
              <a:solidFill>
                <a:srgbClr val="FF0000"/>
              </a:solidFill>
            </a:endParaRPr>
          </a:p>
        </p:txBody>
      </p:sp>
      <p:pic>
        <p:nvPicPr>
          <p:cNvPr id="25" name="Kép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26" y="1655623"/>
            <a:ext cx="1533182" cy="1896035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28" name="Kép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7520" y="1975769"/>
            <a:ext cx="2088700" cy="1094479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24" name="Téglalap 23"/>
          <p:cNvSpPr/>
          <p:nvPr/>
        </p:nvSpPr>
        <p:spPr>
          <a:xfrm>
            <a:off x="7007733" y="493776"/>
            <a:ext cx="3599307" cy="4123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Téglalap 26"/>
          <p:cNvSpPr/>
          <p:nvPr/>
        </p:nvSpPr>
        <p:spPr>
          <a:xfrm>
            <a:off x="4892039" y="1221598"/>
            <a:ext cx="3158267" cy="4123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Téglalap 28"/>
          <p:cNvSpPr/>
          <p:nvPr/>
        </p:nvSpPr>
        <p:spPr>
          <a:xfrm>
            <a:off x="271619" y="1176815"/>
            <a:ext cx="4309525" cy="4123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Téglalap 32"/>
          <p:cNvSpPr/>
          <p:nvPr/>
        </p:nvSpPr>
        <p:spPr>
          <a:xfrm>
            <a:off x="6398515" y="3097999"/>
            <a:ext cx="1812798" cy="10418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871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2"/>
          <p:cNvSpPr txBox="1">
            <a:spLocks/>
          </p:cNvSpPr>
          <p:nvPr/>
        </p:nvSpPr>
        <p:spPr>
          <a:xfrm>
            <a:off x="130537" y="128016"/>
            <a:ext cx="4605857" cy="77178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4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2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hu-HU" sz="4000" dirty="0" smtClean="0"/>
              <a:t>ESZKÖZÖK/TECHNIKÁK</a:t>
            </a:r>
            <a:endParaRPr lang="hu-HU" sz="40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1900065" y="1234575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u="sng" dirty="0" smtClean="0"/>
              <a:t>Egyszerű:</a:t>
            </a:r>
            <a:endParaRPr lang="hu-HU" u="sng" dirty="0"/>
          </a:p>
        </p:txBody>
      </p:sp>
      <p:sp>
        <p:nvSpPr>
          <p:cNvPr id="4" name="Szövegdoboz 3"/>
          <p:cNvSpPr txBox="1"/>
          <p:nvPr/>
        </p:nvSpPr>
        <p:spPr>
          <a:xfrm>
            <a:off x="1820383" y="3110753"/>
            <a:ext cx="1141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u="sng" dirty="0" smtClean="0"/>
              <a:t>Komoly:</a:t>
            </a:r>
            <a:endParaRPr lang="hu-HU" u="sng" dirty="0"/>
          </a:p>
        </p:txBody>
      </p:sp>
      <p:sp>
        <p:nvSpPr>
          <p:cNvPr id="5" name="Szövegdoboz 4"/>
          <p:cNvSpPr txBox="1"/>
          <p:nvPr/>
        </p:nvSpPr>
        <p:spPr>
          <a:xfrm>
            <a:off x="363070" y="1539355"/>
            <a:ext cx="1837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 smtClean="0"/>
              <a:t>Számitógépről:</a:t>
            </a:r>
            <a:endParaRPr lang="hu-HU" i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3074890" y="1539221"/>
            <a:ext cx="860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 smtClean="0"/>
              <a:t>Tájról:</a:t>
            </a:r>
            <a:endParaRPr lang="hu-HU" i="1" dirty="0"/>
          </a:p>
        </p:txBody>
      </p:sp>
      <p:sp>
        <p:nvSpPr>
          <p:cNvPr id="7" name="Szövegdoboz 6"/>
          <p:cNvSpPr txBox="1"/>
          <p:nvPr/>
        </p:nvSpPr>
        <p:spPr>
          <a:xfrm>
            <a:off x="354103" y="1938682"/>
            <a:ext cx="2293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Képernyőfelvevő program</a:t>
            </a:r>
            <a:endParaRPr lang="hu-HU" sz="16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130537" y="3500057"/>
            <a:ext cx="1837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 smtClean="0"/>
              <a:t>Számitógépről:</a:t>
            </a:r>
            <a:endParaRPr lang="hu-HU" i="1" dirty="0"/>
          </a:p>
        </p:txBody>
      </p:sp>
      <p:sp>
        <p:nvSpPr>
          <p:cNvPr id="9" name="Szövegdoboz 8"/>
          <p:cNvSpPr txBox="1"/>
          <p:nvPr/>
        </p:nvSpPr>
        <p:spPr>
          <a:xfrm>
            <a:off x="2966865" y="3480085"/>
            <a:ext cx="860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 smtClean="0"/>
              <a:t>Tájról:</a:t>
            </a:r>
            <a:endParaRPr lang="hu-HU" i="1" dirty="0"/>
          </a:p>
        </p:txBody>
      </p:sp>
      <p:sp>
        <p:nvSpPr>
          <p:cNvPr id="10" name="Szövegdoboz 9"/>
          <p:cNvSpPr txBox="1"/>
          <p:nvPr/>
        </p:nvSpPr>
        <p:spPr>
          <a:xfrm>
            <a:off x="2808980" y="1938682"/>
            <a:ext cx="18108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Kamera(telefon)</a:t>
            </a:r>
            <a:endParaRPr lang="hu-HU" sz="16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130537" y="3944471"/>
            <a:ext cx="2070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Képernyőfelvevő program</a:t>
            </a:r>
          </a:p>
          <a:p>
            <a:r>
              <a:rPr lang="hu-HU" sz="1600" dirty="0" smtClean="0"/>
              <a:t>Videóvágó program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2648071" y="3898103"/>
            <a:ext cx="17690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Kamera + állvány</a:t>
            </a:r>
          </a:p>
          <a:p>
            <a:r>
              <a:rPr lang="hu-HU" sz="1600" dirty="0" smtClean="0"/>
              <a:t>Videóvágó program</a:t>
            </a:r>
            <a:endParaRPr lang="hu-HU" sz="1600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5638800" y="448235"/>
            <a:ext cx="968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VÁGÁS:</a:t>
            </a:r>
            <a:endParaRPr lang="hu-HU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7862046" y="448235"/>
            <a:ext cx="1102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ÁTMENET:</a:t>
            </a:r>
            <a:endParaRPr lang="hu-HU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10130118" y="448235"/>
            <a:ext cx="941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EFFEKT:</a:t>
            </a:r>
            <a:endParaRPr lang="hu-HU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6052691" y="1030741"/>
            <a:ext cx="17361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Éles vágás</a:t>
            </a:r>
          </a:p>
          <a:p>
            <a:r>
              <a:rPr lang="hu-HU" sz="1600" dirty="0" smtClean="0"/>
              <a:t>Folyamatos vágás</a:t>
            </a:r>
          </a:p>
          <a:p>
            <a:r>
              <a:rPr lang="hu-HU" sz="1600" dirty="0" smtClean="0"/>
              <a:t>Belső vágás</a:t>
            </a:r>
          </a:p>
          <a:p>
            <a:r>
              <a:rPr lang="hu-HU" sz="1600" dirty="0" smtClean="0"/>
              <a:t>Ugró vágás</a:t>
            </a:r>
            <a:endParaRPr lang="hu-HU" sz="1600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5738925" y="2338791"/>
            <a:ext cx="1181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MONTAZS:</a:t>
            </a:r>
            <a:endParaRPr lang="hu-HU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6052690" y="2853726"/>
            <a:ext cx="3281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Párhuzamos</a:t>
            </a:r>
          </a:p>
          <a:p>
            <a:r>
              <a:rPr lang="hu-HU" sz="1600" dirty="0" smtClean="0"/>
              <a:t>Belső</a:t>
            </a:r>
          </a:p>
          <a:p>
            <a:r>
              <a:rPr lang="hu-HU" sz="1600" dirty="0" err="1" smtClean="0"/>
              <a:t>Sequenciális</a:t>
            </a:r>
            <a:endParaRPr lang="hu-HU" sz="1600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8033890" y="930024"/>
            <a:ext cx="20887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Össze csúsztatás</a:t>
            </a:r>
          </a:p>
          <a:p>
            <a:r>
              <a:rPr lang="hu-HU" sz="1600" dirty="0" smtClean="0"/>
              <a:t>Pár mp kihagyás</a:t>
            </a:r>
          </a:p>
          <a:p>
            <a:r>
              <a:rPr lang="hu-HU" sz="1600" dirty="0" err="1" smtClean="0"/>
              <a:t>Elsőtétis</a:t>
            </a:r>
            <a:endParaRPr lang="hu-HU" sz="1600" dirty="0" smtClean="0"/>
          </a:p>
          <a:p>
            <a:r>
              <a:rPr lang="hu-HU" sz="1600" dirty="0" smtClean="0"/>
              <a:t>Program béli átmenet</a:t>
            </a:r>
            <a:endParaRPr lang="hu-HU" sz="1600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10242629" y="1030741"/>
            <a:ext cx="1264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Programban használható</a:t>
            </a:r>
            <a:endParaRPr lang="hu-HU" sz="1600" dirty="0"/>
          </a:p>
        </p:txBody>
      </p:sp>
      <p:pic>
        <p:nvPicPr>
          <p:cNvPr id="22" name="Kép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0839" y="3994119"/>
            <a:ext cx="2153335" cy="1435557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23" name="Kép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8849" y="2119699"/>
            <a:ext cx="1510778" cy="3414187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24" name="Kép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456" y="2598539"/>
            <a:ext cx="716852" cy="716852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25" name="Kép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5920" y="2547974"/>
            <a:ext cx="767417" cy="767417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17" name="Szövegdoboz 16"/>
          <p:cNvSpPr txBox="1"/>
          <p:nvPr/>
        </p:nvSpPr>
        <p:spPr>
          <a:xfrm>
            <a:off x="1703294" y="4912659"/>
            <a:ext cx="14433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+zöldháttér</a:t>
            </a:r>
            <a:endParaRPr lang="hu-HU" sz="1600" dirty="0"/>
          </a:p>
        </p:txBody>
      </p:sp>
      <p:sp>
        <p:nvSpPr>
          <p:cNvPr id="26" name="Téglalap 25"/>
          <p:cNvSpPr/>
          <p:nvPr/>
        </p:nvSpPr>
        <p:spPr>
          <a:xfrm>
            <a:off x="130537" y="1124712"/>
            <a:ext cx="4605857" cy="43049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85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2"/>
          <p:cNvSpPr txBox="1">
            <a:spLocks/>
          </p:cNvSpPr>
          <p:nvPr/>
        </p:nvSpPr>
        <p:spPr>
          <a:xfrm>
            <a:off x="148612" y="103861"/>
            <a:ext cx="2453905" cy="77178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4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2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hu-HU" sz="4000" dirty="0" smtClean="0"/>
              <a:t>FOLYAMATA</a:t>
            </a:r>
            <a:endParaRPr lang="hu-HU" sz="40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1096909" y="1228804"/>
            <a:ext cx="2187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hu-HU" dirty="0" smtClean="0"/>
              <a:t>Ötlet/elképzelés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Tervezés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Forgatás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Vágás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148612" y="2958172"/>
            <a:ext cx="4383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1. Ötlet/elképzelés: </a:t>
            </a:r>
            <a:r>
              <a:rPr lang="hu-HU" sz="1600" dirty="0" smtClean="0"/>
              <a:t>mindig legyen elképzelésed </a:t>
            </a:r>
            <a:endParaRPr lang="hu-HU" sz="16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5378823" y="305087"/>
            <a:ext cx="5244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2. Tervezés: </a:t>
            </a:r>
            <a:r>
              <a:rPr lang="hu-HU" sz="1600" dirty="0" smtClean="0"/>
              <a:t>készíts rajzokat vagy csak gondold át alaposan</a:t>
            </a:r>
            <a:endParaRPr lang="hu-HU" sz="16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7860766" y="1108902"/>
            <a:ext cx="3841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3. Forgatás: </a:t>
            </a:r>
            <a:r>
              <a:rPr lang="hu-HU" sz="1600" dirty="0" smtClean="0"/>
              <a:t>kezdődhet a felvétel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7324164" y="3817603"/>
            <a:ext cx="3926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4. Vágás: </a:t>
            </a:r>
            <a:r>
              <a:rPr lang="hu-HU" sz="1600" dirty="0" smtClean="0"/>
              <a:t>ami felesleg az kuka</a:t>
            </a:r>
            <a:endParaRPr lang="hu-HU" dirty="0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666" y="3464857"/>
            <a:ext cx="1887631" cy="1887631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2352" y="792197"/>
            <a:ext cx="2791811" cy="2459192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4391" y="1484166"/>
            <a:ext cx="3326086" cy="2215225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1176" y="4186935"/>
            <a:ext cx="5389242" cy="1165553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1001486" y="1108902"/>
            <a:ext cx="2318985" cy="14828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5754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2"/>
          <p:cNvSpPr txBox="1">
            <a:spLocks/>
          </p:cNvSpPr>
          <p:nvPr/>
        </p:nvSpPr>
        <p:spPr>
          <a:xfrm>
            <a:off x="109338" y="99182"/>
            <a:ext cx="3049307" cy="77178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4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2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hu-HU" sz="4000" dirty="0" smtClean="0"/>
              <a:t>MINT SZAKMA</a:t>
            </a:r>
            <a:endParaRPr lang="hu-HU" sz="40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5096197" y="616378"/>
            <a:ext cx="1999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u="sng" dirty="0" smtClean="0"/>
              <a:t>összetett</a:t>
            </a:r>
            <a:endParaRPr lang="hu-HU" sz="2800" u="sng" dirty="0"/>
          </a:p>
        </p:txBody>
      </p:sp>
      <p:sp>
        <p:nvSpPr>
          <p:cNvPr id="4" name="Szövegdoboz 3"/>
          <p:cNvSpPr txBox="1"/>
          <p:nvPr/>
        </p:nvSpPr>
        <p:spPr>
          <a:xfrm>
            <a:off x="8940140" y="2253093"/>
            <a:ext cx="2119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i="1" dirty="0" smtClean="0"/>
              <a:t>Videóvágó</a:t>
            </a:r>
            <a:r>
              <a:rPr lang="hu-HU" sz="2000" dirty="0" smtClean="0"/>
              <a:t>:</a:t>
            </a:r>
            <a:endParaRPr lang="hu-HU" sz="20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8686798" y="2776314"/>
            <a:ext cx="23730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/>
              <a:t>Segíti a videós munkáját azzal hogy átveszi a vágás folyamatát, ezzel felszabadítva a tartalomgyártónak több időt a videók felvételének</a:t>
            </a:r>
            <a:endParaRPr lang="hu-HU" sz="16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970610" y="1899150"/>
            <a:ext cx="1970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i="1" dirty="0" smtClean="0"/>
              <a:t>Ipar:</a:t>
            </a:r>
            <a:endParaRPr lang="hu-HU" sz="2400" i="1" dirty="0"/>
          </a:p>
        </p:txBody>
      </p:sp>
      <p:sp>
        <p:nvSpPr>
          <p:cNvPr id="7" name="Szövegdoboz 6"/>
          <p:cNvSpPr txBox="1"/>
          <p:nvPr/>
        </p:nvSpPr>
        <p:spPr>
          <a:xfrm>
            <a:off x="587829" y="2401459"/>
            <a:ext cx="24795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Producer</a:t>
            </a:r>
          </a:p>
          <a:p>
            <a:r>
              <a:rPr lang="hu-HU" dirty="0" smtClean="0"/>
              <a:t>Rendező</a:t>
            </a:r>
          </a:p>
          <a:p>
            <a:r>
              <a:rPr lang="hu-HU" dirty="0" smtClean="0"/>
              <a:t>Forgatókönyv író</a:t>
            </a:r>
          </a:p>
          <a:p>
            <a:r>
              <a:rPr lang="hu-HU" dirty="0" smtClean="0"/>
              <a:t>Operatőr</a:t>
            </a:r>
          </a:p>
          <a:p>
            <a:r>
              <a:rPr lang="hu-HU" dirty="0" smtClean="0"/>
              <a:t>Stáb</a:t>
            </a:r>
          </a:p>
          <a:p>
            <a:r>
              <a:rPr lang="hu-HU" dirty="0" smtClean="0"/>
              <a:t>Színészek / kaszkadőrök</a:t>
            </a:r>
          </a:p>
          <a:p>
            <a:r>
              <a:rPr lang="hu-HU" dirty="0" smtClean="0"/>
              <a:t>Vágó / hangmérnök</a:t>
            </a:r>
          </a:p>
          <a:p>
            <a:r>
              <a:rPr lang="hu-HU" dirty="0" smtClean="0"/>
              <a:t>Diszlett / jelmeztervező</a:t>
            </a:r>
            <a:endParaRPr lang="hu-HU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8645" y="1899150"/>
            <a:ext cx="5242560" cy="3484118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cxnSp>
        <p:nvCxnSpPr>
          <p:cNvPr id="12" name="Egyenes összekötő nyíllal 11"/>
          <p:cNvCxnSpPr>
            <a:stCxn id="3" idx="1"/>
            <a:endCxn id="6" idx="0"/>
          </p:cNvCxnSpPr>
          <p:nvPr/>
        </p:nvCxnSpPr>
        <p:spPr>
          <a:xfrm flipH="1">
            <a:off x="1955668" y="939544"/>
            <a:ext cx="3140529" cy="9596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13"/>
          <p:cNvCxnSpPr>
            <a:stCxn id="3" idx="3"/>
          </p:cNvCxnSpPr>
          <p:nvPr/>
        </p:nvCxnSpPr>
        <p:spPr>
          <a:xfrm>
            <a:off x="7095803" y="939544"/>
            <a:ext cx="2037311" cy="11904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9535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2"/>
          <p:cNvSpPr txBox="1">
            <a:spLocks/>
          </p:cNvSpPr>
          <p:nvPr/>
        </p:nvSpPr>
        <p:spPr>
          <a:xfrm>
            <a:off x="101745" y="103647"/>
            <a:ext cx="2500687" cy="77178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4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2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hu-HU" sz="4000" dirty="0" smtClean="0"/>
              <a:t>MANAPSÁG</a:t>
            </a:r>
            <a:endParaRPr lang="hu-HU" sz="4000" dirty="0"/>
          </a:p>
        </p:txBody>
      </p:sp>
      <p:pic>
        <p:nvPicPr>
          <p:cNvPr id="1026" name="Picture 2" descr="Image result for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59" y="1005840"/>
            <a:ext cx="4380141" cy="2138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telefonkame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630" y="3530415"/>
            <a:ext cx="4572000" cy="200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682508" y="3161083"/>
            <a:ext cx="4050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Sok fiatal tölt fel videókat a </a:t>
            </a:r>
            <a:r>
              <a:rPr lang="hu-HU" dirty="0" err="1" smtClean="0"/>
              <a:t>Youtube-ra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5660262" y="3144581"/>
            <a:ext cx="5742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Már egy telefonnal is lehetséges profi videókat készíteni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4630" y="700785"/>
            <a:ext cx="2357878" cy="2189592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5885906" y="1056917"/>
            <a:ext cx="22783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Mostanában megjelent a </a:t>
            </a:r>
            <a:r>
              <a:rPr lang="hu-HU" dirty="0" err="1" smtClean="0"/>
              <a:t>TikTok</a:t>
            </a:r>
            <a:r>
              <a:rPr lang="hu-HU" dirty="0" smtClean="0"/>
              <a:t>, ahol rövidebb videókat tesznek közzé</a:t>
            </a:r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331" y="3691660"/>
            <a:ext cx="2530929" cy="1687286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3425022" y="4073638"/>
            <a:ext cx="2100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2019-ben is nyertek díjakat magyar filmek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05970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813816" y="1927931"/>
            <a:ext cx="9991344" cy="9953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u-HU" sz="8000" dirty="0" smtClean="0"/>
              <a:t>KÖSZÖNÖM A FIGYELMET!</a:t>
            </a:r>
            <a:endParaRPr lang="hu-HU" sz="80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4191000" y="3109626"/>
            <a:ext cx="3236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KÉSZÍTETTE: BOGNÁR GÁBOR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433666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ő esemény">
  <a:themeElements>
    <a:clrScheme name="Fő esemény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Fő esemény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ő esemény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CF823853-53CC-4249-AEDB-2EA9F718B2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TM04033927[[fn=Fő esemény]]</Template>
  <TotalTime>415</TotalTime>
  <Words>320</Words>
  <Application>Microsoft Office PowerPoint</Application>
  <PresentationFormat>Szélesvásznú</PresentationFormat>
  <Paragraphs>104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3" baseType="lpstr">
      <vt:lpstr>Arial</vt:lpstr>
      <vt:lpstr>Impact</vt:lpstr>
      <vt:lpstr>Fő esemény</vt:lpstr>
      <vt:lpstr>FILMKÉSZÍTÉS,VIDEÓVÁGÁS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FILMKÉSZÍTÉS,VIDEÓVÁGÁS</dc:title>
  <dc:creator>Gábor HunGrman</dc:creator>
  <cp:lastModifiedBy>Gálovics Edit</cp:lastModifiedBy>
  <cp:revision>37</cp:revision>
  <dcterms:created xsi:type="dcterms:W3CDTF">2020-02-22T14:56:32Z</dcterms:created>
  <dcterms:modified xsi:type="dcterms:W3CDTF">2020-06-05T08:24:13Z</dcterms:modified>
</cp:coreProperties>
</file>